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69" r:id="rId2"/>
    <p:sldId id="258" r:id="rId3"/>
    <p:sldId id="257" r:id="rId4"/>
    <p:sldId id="260" r:id="rId5"/>
    <p:sldId id="259" r:id="rId6"/>
    <p:sldId id="261" r:id="rId7"/>
    <p:sldId id="262" r:id="rId8"/>
    <p:sldId id="263" r:id="rId9"/>
    <p:sldId id="264" r:id="rId10"/>
    <p:sldId id="265" r:id="rId11"/>
    <p:sldId id="266" r:id="rId12"/>
    <p:sldId id="270" r:id="rId13"/>
    <p:sldId id="271" r:id="rId14"/>
    <p:sldId id="272" r:id="rId15"/>
    <p:sldId id="273" r:id="rId16"/>
    <p:sldId id="267" r:id="rId17"/>
    <p:sldId id="268" r:id="rId18"/>
    <p:sldId id="274" r:id="rId19"/>
    <p:sldId id="276" r:id="rId20"/>
    <p:sldId id="277" r:id="rId21"/>
    <p:sldId id="278" r:id="rId22"/>
    <p:sldId id="279" r:id="rId23"/>
    <p:sldId id="280" r:id="rId24"/>
    <p:sldId id="281" r:id="rId25"/>
    <p:sldId id="282" r:id="rId26"/>
    <p:sldId id="283" r:id="rId27"/>
    <p:sldId id="284" r:id="rId28"/>
    <p:sldId id="256" r:id="rId29"/>
    <p:sldId id="275"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CCCC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94604" autoAdjust="0"/>
  </p:normalViewPr>
  <p:slideViewPr>
    <p:cSldViewPr>
      <p:cViewPr varScale="1">
        <p:scale>
          <a:sx n="113" d="100"/>
          <a:sy n="113" d="100"/>
        </p:scale>
        <p:origin x="-237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5" d="100"/>
          <a:sy n="85" d="100"/>
        </p:scale>
        <p:origin x="-37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64C3EE-C0F8-48AB-BE8E-EC776E8F74AD}" type="datetimeFigureOut">
              <a:rPr lang="en-US" smtClean="0"/>
              <a:t>9/15/2018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66BB58-5F51-4182-9E06-F9A151F02835}" type="slidenum">
              <a:rPr lang="en-US" smtClean="0"/>
              <a:t>‹#›</a:t>
            </a:fld>
            <a:endParaRPr lang="en-US"/>
          </a:p>
        </p:txBody>
      </p:sp>
    </p:spTree>
    <p:extLst>
      <p:ext uri="{BB962C8B-B14F-4D97-AF65-F5344CB8AC3E}">
        <p14:creationId xmlns:p14="http://schemas.microsoft.com/office/powerpoint/2010/main" val="3510816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9FE4E9-4096-48DA-8F9E-65FF3E1A3F1B}" type="datetimeFigureOut">
              <a:rPr lang="en-US" smtClean="0"/>
              <a:t>9/15/2018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E26AD0-8F2B-4423-B592-40064E324F0D}" type="slidenum">
              <a:rPr lang="en-US" smtClean="0"/>
              <a:t>‹#›</a:t>
            </a:fld>
            <a:endParaRPr lang="en-US"/>
          </a:p>
        </p:txBody>
      </p:sp>
    </p:spTree>
    <p:extLst>
      <p:ext uri="{BB962C8B-B14F-4D97-AF65-F5344CB8AC3E}">
        <p14:creationId xmlns:p14="http://schemas.microsoft.com/office/powerpoint/2010/main" val="3307711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1</a:t>
            </a:fld>
            <a:endParaRPr lang="en-US"/>
          </a:p>
        </p:txBody>
      </p:sp>
    </p:spTree>
    <p:extLst>
      <p:ext uri="{BB962C8B-B14F-4D97-AF65-F5344CB8AC3E}">
        <p14:creationId xmlns:p14="http://schemas.microsoft.com/office/powerpoint/2010/main" val="3400224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10</a:t>
            </a:fld>
            <a:endParaRPr lang="en-US"/>
          </a:p>
        </p:txBody>
      </p:sp>
    </p:spTree>
    <p:extLst>
      <p:ext uri="{BB962C8B-B14F-4D97-AF65-F5344CB8AC3E}">
        <p14:creationId xmlns:p14="http://schemas.microsoft.com/office/powerpoint/2010/main" val="3630928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11</a:t>
            </a:fld>
            <a:endParaRPr lang="en-US"/>
          </a:p>
        </p:txBody>
      </p:sp>
    </p:spTree>
    <p:extLst>
      <p:ext uri="{BB962C8B-B14F-4D97-AF65-F5344CB8AC3E}">
        <p14:creationId xmlns:p14="http://schemas.microsoft.com/office/powerpoint/2010/main" val="3936611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12</a:t>
            </a:fld>
            <a:endParaRPr lang="en-US"/>
          </a:p>
        </p:txBody>
      </p:sp>
    </p:spTree>
    <p:extLst>
      <p:ext uri="{BB962C8B-B14F-4D97-AF65-F5344CB8AC3E}">
        <p14:creationId xmlns:p14="http://schemas.microsoft.com/office/powerpoint/2010/main" val="3695661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13</a:t>
            </a:fld>
            <a:endParaRPr lang="en-US"/>
          </a:p>
        </p:txBody>
      </p:sp>
    </p:spTree>
    <p:extLst>
      <p:ext uri="{BB962C8B-B14F-4D97-AF65-F5344CB8AC3E}">
        <p14:creationId xmlns:p14="http://schemas.microsoft.com/office/powerpoint/2010/main" val="2507792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14</a:t>
            </a:fld>
            <a:endParaRPr lang="en-US"/>
          </a:p>
        </p:txBody>
      </p:sp>
    </p:spTree>
    <p:extLst>
      <p:ext uri="{BB962C8B-B14F-4D97-AF65-F5344CB8AC3E}">
        <p14:creationId xmlns:p14="http://schemas.microsoft.com/office/powerpoint/2010/main" val="3485899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15</a:t>
            </a:fld>
            <a:endParaRPr lang="en-US"/>
          </a:p>
        </p:txBody>
      </p:sp>
    </p:spTree>
    <p:extLst>
      <p:ext uri="{BB962C8B-B14F-4D97-AF65-F5344CB8AC3E}">
        <p14:creationId xmlns:p14="http://schemas.microsoft.com/office/powerpoint/2010/main" val="1077621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16</a:t>
            </a:fld>
            <a:endParaRPr lang="en-US"/>
          </a:p>
        </p:txBody>
      </p:sp>
    </p:spTree>
    <p:extLst>
      <p:ext uri="{BB962C8B-B14F-4D97-AF65-F5344CB8AC3E}">
        <p14:creationId xmlns:p14="http://schemas.microsoft.com/office/powerpoint/2010/main" val="813740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17</a:t>
            </a:fld>
            <a:endParaRPr lang="en-US"/>
          </a:p>
        </p:txBody>
      </p:sp>
    </p:spTree>
    <p:extLst>
      <p:ext uri="{BB962C8B-B14F-4D97-AF65-F5344CB8AC3E}">
        <p14:creationId xmlns:p14="http://schemas.microsoft.com/office/powerpoint/2010/main" val="904263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18</a:t>
            </a:fld>
            <a:endParaRPr lang="en-US"/>
          </a:p>
        </p:txBody>
      </p:sp>
    </p:spTree>
    <p:extLst>
      <p:ext uri="{BB962C8B-B14F-4D97-AF65-F5344CB8AC3E}">
        <p14:creationId xmlns:p14="http://schemas.microsoft.com/office/powerpoint/2010/main" val="4042086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26AD0-8F2B-4423-B592-40064E324F0D}" type="slidenum">
              <a:rPr lang="en-US" smtClean="0"/>
              <a:t>19</a:t>
            </a:fld>
            <a:endParaRPr lang="en-US"/>
          </a:p>
        </p:txBody>
      </p:sp>
    </p:spTree>
    <p:extLst>
      <p:ext uri="{BB962C8B-B14F-4D97-AF65-F5344CB8AC3E}">
        <p14:creationId xmlns:p14="http://schemas.microsoft.com/office/powerpoint/2010/main" val="3107921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a:t>
            </a:fld>
            <a:endParaRPr lang="en-US"/>
          </a:p>
        </p:txBody>
      </p:sp>
    </p:spTree>
    <p:extLst>
      <p:ext uri="{BB962C8B-B14F-4D97-AF65-F5344CB8AC3E}">
        <p14:creationId xmlns:p14="http://schemas.microsoft.com/office/powerpoint/2010/main" val="1796624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20</a:t>
            </a:fld>
            <a:endParaRPr lang="en-US"/>
          </a:p>
        </p:txBody>
      </p:sp>
    </p:spTree>
    <p:extLst>
      <p:ext uri="{BB962C8B-B14F-4D97-AF65-F5344CB8AC3E}">
        <p14:creationId xmlns:p14="http://schemas.microsoft.com/office/powerpoint/2010/main" val="985417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21</a:t>
            </a:fld>
            <a:endParaRPr lang="en-US"/>
          </a:p>
        </p:txBody>
      </p:sp>
    </p:spTree>
    <p:extLst>
      <p:ext uri="{BB962C8B-B14F-4D97-AF65-F5344CB8AC3E}">
        <p14:creationId xmlns:p14="http://schemas.microsoft.com/office/powerpoint/2010/main" val="3030659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22</a:t>
            </a:fld>
            <a:endParaRPr lang="en-US"/>
          </a:p>
        </p:txBody>
      </p:sp>
    </p:spTree>
    <p:extLst>
      <p:ext uri="{BB962C8B-B14F-4D97-AF65-F5344CB8AC3E}">
        <p14:creationId xmlns:p14="http://schemas.microsoft.com/office/powerpoint/2010/main" val="4217689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23</a:t>
            </a:fld>
            <a:endParaRPr lang="en-US"/>
          </a:p>
        </p:txBody>
      </p:sp>
    </p:spTree>
    <p:extLst>
      <p:ext uri="{BB962C8B-B14F-4D97-AF65-F5344CB8AC3E}">
        <p14:creationId xmlns:p14="http://schemas.microsoft.com/office/powerpoint/2010/main" val="3680370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24</a:t>
            </a:fld>
            <a:endParaRPr lang="en-US"/>
          </a:p>
        </p:txBody>
      </p:sp>
    </p:spTree>
    <p:extLst>
      <p:ext uri="{BB962C8B-B14F-4D97-AF65-F5344CB8AC3E}">
        <p14:creationId xmlns:p14="http://schemas.microsoft.com/office/powerpoint/2010/main" val="5082511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25</a:t>
            </a:fld>
            <a:endParaRPr lang="en-US"/>
          </a:p>
        </p:txBody>
      </p:sp>
    </p:spTree>
    <p:extLst>
      <p:ext uri="{BB962C8B-B14F-4D97-AF65-F5344CB8AC3E}">
        <p14:creationId xmlns:p14="http://schemas.microsoft.com/office/powerpoint/2010/main" val="3998574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26</a:t>
            </a:fld>
            <a:endParaRPr lang="en-US"/>
          </a:p>
        </p:txBody>
      </p:sp>
    </p:spTree>
    <p:extLst>
      <p:ext uri="{BB962C8B-B14F-4D97-AF65-F5344CB8AC3E}">
        <p14:creationId xmlns:p14="http://schemas.microsoft.com/office/powerpoint/2010/main" val="1894419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27</a:t>
            </a:fld>
            <a:endParaRPr lang="en-US"/>
          </a:p>
        </p:txBody>
      </p:sp>
    </p:spTree>
    <p:extLst>
      <p:ext uri="{BB962C8B-B14F-4D97-AF65-F5344CB8AC3E}">
        <p14:creationId xmlns:p14="http://schemas.microsoft.com/office/powerpoint/2010/main" val="2441566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28</a:t>
            </a:fld>
            <a:endParaRPr lang="en-US"/>
          </a:p>
        </p:txBody>
      </p:sp>
    </p:spTree>
    <p:extLst>
      <p:ext uri="{BB962C8B-B14F-4D97-AF65-F5344CB8AC3E}">
        <p14:creationId xmlns:p14="http://schemas.microsoft.com/office/powerpoint/2010/main" val="26035087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29</a:t>
            </a:fld>
            <a:endParaRPr lang="en-US"/>
          </a:p>
        </p:txBody>
      </p:sp>
    </p:spTree>
    <p:extLst>
      <p:ext uri="{BB962C8B-B14F-4D97-AF65-F5344CB8AC3E}">
        <p14:creationId xmlns:p14="http://schemas.microsoft.com/office/powerpoint/2010/main" val="2315052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3</a:t>
            </a:fld>
            <a:endParaRPr lang="en-US"/>
          </a:p>
        </p:txBody>
      </p:sp>
    </p:spTree>
    <p:extLst>
      <p:ext uri="{BB962C8B-B14F-4D97-AF65-F5344CB8AC3E}">
        <p14:creationId xmlns:p14="http://schemas.microsoft.com/office/powerpoint/2010/main" val="42177230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30</a:t>
            </a:fld>
            <a:endParaRPr lang="en-US"/>
          </a:p>
        </p:txBody>
      </p:sp>
    </p:spTree>
    <p:extLst>
      <p:ext uri="{BB962C8B-B14F-4D97-AF65-F5344CB8AC3E}">
        <p14:creationId xmlns:p14="http://schemas.microsoft.com/office/powerpoint/2010/main" val="6401077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31</a:t>
            </a:fld>
            <a:endParaRPr lang="en-US"/>
          </a:p>
        </p:txBody>
      </p:sp>
    </p:spTree>
    <p:extLst>
      <p:ext uri="{BB962C8B-B14F-4D97-AF65-F5344CB8AC3E}">
        <p14:creationId xmlns:p14="http://schemas.microsoft.com/office/powerpoint/2010/main" val="2765555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4</a:t>
            </a:fld>
            <a:endParaRPr lang="en-US"/>
          </a:p>
        </p:txBody>
      </p:sp>
    </p:spTree>
    <p:extLst>
      <p:ext uri="{BB962C8B-B14F-4D97-AF65-F5344CB8AC3E}">
        <p14:creationId xmlns:p14="http://schemas.microsoft.com/office/powerpoint/2010/main" val="471804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5</a:t>
            </a:fld>
            <a:endParaRPr lang="en-US"/>
          </a:p>
        </p:txBody>
      </p:sp>
    </p:spTree>
    <p:extLst>
      <p:ext uri="{BB962C8B-B14F-4D97-AF65-F5344CB8AC3E}">
        <p14:creationId xmlns:p14="http://schemas.microsoft.com/office/powerpoint/2010/main" val="1427076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6</a:t>
            </a:fld>
            <a:endParaRPr lang="en-US"/>
          </a:p>
        </p:txBody>
      </p:sp>
    </p:spTree>
    <p:extLst>
      <p:ext uri="{BB962C8B-B14F-4D97-AF65-F5344CB8AC3E}">
        <p14:creationId xmlns:p14="http://schemas.microsoft.com/office/powerpoint/2010/main" val="1762346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7</a:t>
            </a:fld>
            <a:endParaRPr lang="en-US"/>
          </a:p>
        </p:txBody>
      </p:sp>
    </p:spTree>
    <p:extLst>
      <p:ext uri="{BB962C8B-B14F-4D97-AF65-F5344CB8AC3E}">
        <p14:creationId xmlns:p14="http://schemas.microsoft.com/office/powerpoint/2010/main" val="95433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8</a:t>
            </a:fld>
            <a:endParaRPr lang="en-US"/>
          </a:p>
        </p:txBody>
      </p:sp>
    </p:spTree>
    <p:extLst>
      <p:ext uri="{BB962C8B-B14F-4D97-AF65-F5344CB8AC3E}">
        <p14:creationId xmlns:p14="http://schemas.microsoft.com/office/powerpoint/2010/main" val="193356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9</a:t>
            </a:fld>
            <a:endParaRPr lang="en-US"/>
          </a:p>
        </p:txBody>
      </p:sp>
    </p:spTree>
    <p:extLst>
      <p:ext uri="{BB962C8B-B14F-4D97-AF65-F5344CB8AC3E}">
        <p14:creationId xmlns:p14="http://schemas.microsoft.com/office/powerpoint/2010/main" val="4050967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F1EE57-5ECA-4CD7-B441-7ED3EDE9DC46}"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3054412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F1EE57-5ECA-4CD7-B441-7ED3EDE9DC46}"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803486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F1EE57-5ECA-4CD7-B441-7ED3EDE9DC46}"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2499489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F1EE57-5ECA-4CD7-B441-7ED3EDE9DC46}"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4275917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F1EE57-5ECA-4CD7-B441-7ED3EDE9DC46}"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2060569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F1EE57-5ECA-4CD7-B441-7ED3EDE9DC46}"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851535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F1EE57-5ECA-4CD7-B441-7ED3EDE9DC46}"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3831528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F1EE57-5ECA-4CD7-B441-7ED3EDE9DC46}"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1238490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1EE57-5ECA-4CD7-B441-7ED3EDE9DC46}"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3766240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F1EE57-5ECA-4CD7-B441-7ED3EDE9DC46}"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3780709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F1EE57-5ECA-4CD7-B441-7ED3EDE9DC46}"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3509199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1EE57-5ECA-4CD7-B441-7ED3EDE9DC46}" type="datetimeFigureOut">
              <a:rPr lang="en-US" smtClean="0"/>
              <a:t>9/15/2018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16027-2DCB-4040-A953-981F08264B0A}" type="slidenum">
              <a:rPr lang="en-US" smtClean="0"/>
              <a:t>‹#›</a:t>
            </a:fld>
            <a:endParaRPr lang="en-US"/>
          </a:p>
        </p:txBody>
      </p:sp>
    </p:spTree>
    <p:extLst>
      <p:ext uri="{BB962C8B-B14F-4D97-AF65-F5344CB8AC3E}">
        <p14:creationId xmlns:p14="http://schemas.microsoft.com/office/powerpoint/2010/main" val="3809303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vsheridan.com/SAE_2018_NEV_Brochure_en-PVS_Page-23.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www.youtube.com/watch?v=ZH4m-Cs-u3Y" TargetMode="External"/><Relationship Id="rId5" Type="http://schemas.openxmlformats.org/officeDocument/2006/relationships/image" Target="../media/image14.jpg"/><Relationship Id="rId4" Type="http://schemas.openxmlformats.org/officeDocument/2006/relationships/hyperlink" Target="https://www.youtube.com/watch?v=tORmmTNr6A4&amp;feature=youtu.b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8ge3ah1G8ok"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8ge3ah1G8ok"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nationalreview.com/2017/06/solar-panel-waste-environmental-threat-clean-energy/"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s://www.forbes.com/sites/michaelshellenberger/2018/05/23/if-solar-panels-are-so-clean-why-do-they-produce-so-much-toxic-waste/#1aa71c6e121c"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www.nationalreview.com/2017/06/solar-panel-waste-environmental-threat-clean-energy/" TargetMode="External"/><Relationship Id="rId5" Type="http://schemas.openxmlformats.org/officeDocument/2006/relationships/hyperlink" Target="https://www.forbes.com/sites/michaelshellenberger/2018/05/23/if-solar-panels-are-so-clean-why-do-they-produce-so-much-toxic-waste/#66c7816c121c" TargetMode="Externa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eDCEjWNGv6Y"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www.forbes.com/sites/jamesconca/2017/09/01/hurricane-harvey-makes-the-case-for-nuclear-power/#317896993625"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byton.com/index"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9.emf"/><Relationship Id="rId5" Type="http://schemas.openxmlformats.org/officeDocument/2006/relationships/hyperlink" Target="http://pvsheridan.com/I-Pace_Irvine-Marriott.pdf" TargetMode="Externa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pvsheridan.com/SAE-Xingyi_Xu_ShanghaiDajunTechnologies.pdf"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hyperlink" Target="http://pvsheridan.com/Sheridan_Resume-2018.pdf"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hyperlink" Target="http://www.latimes.com/business/autos/la-fi-hy-china-vehicles-20170911-story.html"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hyperlink" Target="http://www.world-nuclear.org/information-library/country-profiles/countries-a-f/china-nuclear-power.aspx"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hyperlink" Target="http://www.world-nuclear-news.org/Articles/Second-Sanmen-AP1000-connected-to-grid"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hyperlink" Target="https://www.ted.com/talks/bill_gates"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hyperlink" Target="http://pvsheridan.com/Sheridan2TCAT-1.pdf" TargetMode="Externa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hyperlink" Target="http://terrapower.com/updates/taking-the-next-steps-for-twr-prototype-development/"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hyperlink" Target="https://www.youtube.com/watch?v=eDCEjWNGv6Y" TargetMode="External"/><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hyperlink" Target="https://www.reuters.com/article/us-china-nuclear/china-national-nuclear-shenhua-team-up-to-develop-gen-4-reactor-idUSKCN1C2088"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26.xml.rels><?xml version="1.0" encoding="UTF-8" standalone="yes"?>
<Relationships xmlns="http://schemas.openxmlformats.org/package/2006/relationships"><Relationship Id="rId3" Type="http://schemas.openxmlformats.org/officeDocument/2006/relationships/hyperlink" Target="https://newsroom.nuscalepower.com/press-release/company/nuscale-powers-small-modular-nuclear-reactor-becomes-first-ever-complete-nucle"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hyperlink" Target="https://www.youtube.com/watch?v=eDCEjWNGv6Y" TargetMode="External"/><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cijmokfb7qM"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hyperlink" Target="http://pvsheridan.com/Sheridan2TCAT-1.pdf" TargetMode="Externa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hyperlink" Target="https://www.edx.org/professional-certificate/delftx-electric-cars"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hyperlink" Target="http://pvsheridan.com/Sheridan2TCAT-1.pdf" TargetMode="External"/><Relationship Id="rId4" Type="http://schemas.openxmlformats.org/officeDocument/2006/relationships/image" Target="../media/image31.JPG"/></Relationships>
</file>

<file path=ppt/slides/_rels/slide29.xml.rels><?xml version="1.0" encoding="UTF-8" standalone="yes"?>
<Relationships xmlns="http://schemas.openxmlformats.org/package/2006/relationships"><Relationship Id="rId3" Type="http://schemas.openxmlformats.org/officeDocument/2006/relationships/hyperlink" Target="http://pvsheridan.com/Sheridan2TCAT-1.pdf"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3" Type="http://schemas.openxmlformats.org/officeDocument/2006/relationships/hyperlink" Target="http://www.world-nuclear-news.org/Articles/Second-Sanmen-AP1000-connected-to-grid"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hyperlink" Target="https://www.youtube.com/watch?v=sLo3Pn4KC3w" TargetMode="Externa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tP06nZHS7KM"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hyperlink" Target="https://www.youtube.com/watch?v=MV43yUWI4yM" TargetMode="Externa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hyperlink" Target="http://pvsheridan.com/DDM_BusinessCard.pdf"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hyperlink" Target="http://pvsheridan.com/Sheridan2Shanghai-1-12September2018.pdf" TargetMode="External"/><Relationship Id="rId5" Type="http://schemas.openxmlformats.org/officeDocument/2006/relationships/hyperlink" Target="http://pvsheridan.com/Sheridan2Shanghai-1-12September2018.pptx" TargetMode="Externa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reuters.com/article/us-california-natgas/california-power-grid-urges-consumers-to-conserve-energy-in-heat-wave-idUSKBN1KD1UK"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www.energy.ca.gov/" TargetMode="Externa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hyperlink" Target="https://www.reuters.com/article/us-california-natgas/california-power-grid-urges-consumers-to-conserve-energy-in-heat-wave-idUSKBN1KD1UK"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https://www.thegwpf.com/green-madness-australia-has-gone-from-cheapest-to-most-expensive-powe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tORmmTNr6A4&amp;feature=youtu.be"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465" y="1143000"/>
            <a:ext cx="8001000" cy="1982140"/>
          </a:xfrm>
          <a:prstGeom prst="rect">
            <a:avLst/>
          </a:prstGeom>
          <a:noFill/>
          <a:ln>
            <a:noFill/>
          </a:ln>
          <a:effectLst>
            <a:glow rad="127000">
              <a:schemeClr val="accent4">
                <a:lumMod val="60000"/>
                <a:lumOff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321859" y="3980329"/>
            <a:ext cx="4572000" cy="1477328"/>
          </a:xfrm>
          <a:prstGeom prst="rect">
            <a:avLst/>
          </a:prstGeom>
        </p:spPr>
        <p:txBody>
          <a:bodyPr>
            <a:spAutoFit/>
          </a:bodyPr>
          <a:lstStyle/>
          <a:p>
            <a:pPr algn="ctr"/>
            <a:r>
              <a:rPr lang="en-US" sz="3000" b="1" dirty="0">
                <a:solidFill>
                  <a:prstClr val="black"/>
                </a:solidFill>
                <a:ea typeface="+mj-ea"/>
                <a:cs typeface="+mj-cs"/>
              </a:rPr>
              <a:t>Paul V. Sheridan</a:t>
            </a:r>
            <a:br>
              <a:rPr lang="en-US" sz="3000" b="1" dirty="0">
                <a:solidFill>
                  <a:prstClr val="black"/>
                </a:solidFill>
                <a:ea typeface="+mj-ea"/>
                <a:cs typeface="+mj-cs"/>
              </a:rPr>
            </a:br>
            <a:r>
              <a:rPr lang="en-US" sz="3000" b="1" dirty="0">
                <a:solidFill>
                  <a:prstClr val="black"/>
                </a:solidFill>
                <a:ea typeface="+mj-ea"/>
                <a:cs typeface="+mj-cs"/>
              </a:rPr>
              <a:t>DDM Consulting</a:t>
            </a:r>
            <a:br>
              <a:rPr lang="en-US" sz="3000" b="1" dirty="0">
                <a:solidFill>
                  <a:prstClr val="black"/>
                </a:solidFill>
                <a:ea typeface="+mj-ea"/>
                <a:cs typeface="+mj-cs"/>
              </a:rPr>
            </a:br>
            <a:r>
              <a:rPr lang="en-US" sz="3000" b="1" dirty="0">
                <a:solidFill>
                  <a:prstClr val="black"/>
                </a:solidFill>
                <a:ea typeface="+mj-ea"/>
                <a:cs typeface="+mj-cs"/>
              </a:rPr>
              <a:t>Dearborn, Michigan USA</a:t>
            </a:r>
            <a:endParaRPr lang="en-US" b="1" dirty="0"/>
          </a:p>
        </p:txBody>
      </p:sp>
      <p:sp>
        <p:nvSpPr>
          <p:cNvPr id="7" name="Rectangle 6"/>
          <p:cNvSpPr/>
          <p:nvPr/>
        </p:nvSpPr>
        <p:spPr>
          <a:xfrm>
            <a:off x="2672558" y="3352800"/>
            <a:ext cx="3816814" cy="369332"/>
          </a:xfrm>
          <a:prstGeom prst="rect">
            <a:avLst/>
          </a:prstGeom>
        </p:spPr>
        <p:txBody>
          <a:bodyPr wrap="none">
            <a:spAutoFit/>
          </a:bodyPr>
          <a:lstStyle/>
          <a:p>
            <a:r>
              <a:rPr lang="en-US" dirty="0"/>
              <a:t>Keynote Address – </a:t>
            </a:r>
            <a:r>
              <a:rPr lang="en-US" dirty="0" smtClean="0"/>
              <a:t>12 </a:t>
            </a:r>
            <a:r>
              <a:rPr lang="en-US" dirty="0"/>
              <a:t>September 2018</a:t>
            </a:r>
          </a:p>
        </p:txBody>
      </p:sp>
    </p:spTree>
    <p:extLst>
      <p:ext uri="{BB962C8B-B14F-4D97-AF65-F5344CB8AC3E}">
        <p14:creationId xmlns:p14="http://schemas.microsoft.com/office/powerpoint/2010/main" val="2503438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381000"/>
            <a:ext cx="6172199" cy="1077218"/>
          </a:xfrm>
          <a:prstGeom prst="rect">
            <a:avLst/>
          </a:prstGeom>
        </p:spPr>
        <p:txBody>
          <a:bodyPr wrap="square">
            <a:spAutoFit/>
          </a:bodyPr>
          <a:lstStyle/>
          <a:p>
            <a:pPr lvl="0" algn="ctr"/>
            <a:r>
              <a:rPr lang="en-US" b="1" dirty="0">
                <a:solidFill>
                  <a:prstClr val="black"/>
                </a:solidFill>
              </a:rPr>
              <a:t>Do Wind Farms and/or Solar Farms</a:t>
            </a:r>
          </a:p>
          <a:p>
            <a:pPr lvl="0" algn="ctr"/>
            <a:r>
              <a:rPr lang="en-US" b="1" dirty="0">
                <a:solidFill>
                  <a:prstClr val="black"/>
                </a:solidFill>
              </a:rPr>
              <a:t>Fulfill ‘True Sustainability and True Environmental Protection</a:t>
            </a:r>
            <a:r>
              <a:rPr lang="en-US" b="1" dirty="0" smtClean="0">
                <a:solidFill>
                  <a:prstClr val="black"/>
                </a:solidFill>
              </a:rPr>
              <a:t>’ ?</a:t>
            </a:r>
            <a:endParaRPr lang="en-US" b="1" dirty="0">
              <a:solidFill>
                <a:prstClr val="black"/>
              </a:solidFill>
            </a:endParaRPr>
          </a:p>
          <a:p>
            <a:pPr lvl="0" algn="ctr"/>
            <a:endParaRPr lang="en-US" sz="1000" b="1" dirty="0">
              <a:solidFill>
                <a:prstClr val="black"/>
              </a:solidFill>
            </a:endParaRPr>
          </a:p>
          <a:p>
            <a:pPr lvl="0" algn="ctr"/>
            <a:r>
              <a:rPr lang="en-US" b="1" dirty="0">
                <a:solidFill>
                  <a:prstClr val="black"/>
                </a:solidFill>
              </a:rPr>
              <a:t>The “Footprint” Issue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7553" y="1510592"/>
            <a:ext cx="5737647" cy="4555690"/>
          </a:xfrm>
          <a:prstGeom prst="rect">
            <a:avLst/>
          </a:prstGeom>
        </p:spPr>
      </p:pic>
    </p:spTree>
    <p:extLst>
      <p:ext uri="{BB962C8B-B14F-4D97-AF65-F5344CB8AC3E}">
        <p14:creationId xmlns:p14="http://schemas.microsoft.com/office/powerpoint/2010/main" val="3167149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318" y="457200"/>
            <a:ext cx="6205537"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630" y="2209800"/>
            <a:ext cx="3886323" cy="2553469"/>
          </a:xfrm>
          <a:prstGeom prst="rect">
            <a:avLst/>
          </a:prstGeom>
        </p:spPr>
      </p:pic>
      <p:pic>
        <p:nvPicPr>
          <p:cNvPr id="3" name="Picture 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59992" y="2232210"/>
            <a:ext cx="3645808" cy="2553471"/>
          </a:xfrm>
          <a:prstGeom prst="rect">
            <a:avLst/>
          </a:prstGeom>
        </p:spPr>
      </p:pic>
      <p:sp>
        <p:nvSpPr>
          <p:cNvPr id="4" name="Rectangle 3"/>
          <p:cNvSpPr/>
          <p:nvPr/>
        </p:nvSpPr>
        <p:spPr>
          <a:xfrm>
            <a:off x="3276600" y="5257800"/>
            <a:ext cx="5029200" cy="646331"/>
          </a:xfrm>
          <a:prstGeom prst="rect">
            <a:avLst/>
          </a:prstGeom>
        </p:spPr>
        <p:txBody>
          <a:bodyPr wrap="square">
            <a:spAutoFit/>
          </a:bodyPr>
          <a:lstStyle/>
          <a:p>
            <a:r>
              <a:rPr lang="en-US" dirty="0">
                <a:hlinkClick r:id="rId6"/>
              </a:rPr>
              <a:t>https://</a:t>
            </a:r>
            <a:r>
              <a:rPr lang="en-US" dirty="0" smtClean="0">
                <a:hlinkClick r:id="rId6"/>
              </a:rPr>
              <a:t>www.youtube.com/watch?v=ZH4m-Cs-u3Y</a:t>
            </a:r>
            <a:endParaRPr lang="en-US" dirty="0" smtClean="0"/>
          </a:p>
          <a:p>
            <a:endParaRPr lang="en-US" dirty="0"/>
          </a:p>
        </p:txBody>
      </p:sp>
    </p:spTree>
    <p:extLst>
      <p:ext uri="{BB962C8B-B14F-4D97-AF65-F5344CB8AC3E}">
        <p14:creationId xmlns:p14="http://schemas.microsoft.com/office/powerpoint/2010/main" val="4215633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8184" y="609600"/>
            <a:ext cx="6858000" cy="1077218"/>
          </a:xfrm>
          <a:prstGeom prst="rect">
            <a:avLst/>
          </a:prstGeom>
        </p:spPr>
        <p:txBody>
          <a:bodyPr wrap="square">
            <a:spAutoFit/>
          </a:bodyPr>
          <a:lstStyle/>
          <a:p>
            <a:pPr lvl="0" algn="ctr"/>
            <a:r>
              <a:rPr lang="en-US" b="1" dirty="0">
                <a:solidFill>
                  <a:prstClr val="black"/>
                </a:solidFill>
              </a:rPr>
              <a:t>Do Wind Farms and/or Solar Farms</a:t>
            </a:r>
          </a:p>
          <a:p>
            <a:pPr lvl="0" algn="ctr"/>
            <a:r>
              <a:rPr lang="en-US" b="1" dirty="0">
                <a:solidFill>
                  <a:prstClr val="black"/>
                </a:solidFill>
              </a:rPr>
              <a:t>Fulfill ‘True Sustainability and True Environmental Protection</a:t>
            </a:r>
            <a:r>
              <a:rPr lang="en-US" b="1" dirty="0" smtClean="0">
                <a:solidFill>
                  <a:prstClr val="black"/>
                </a:solidFill>
              </a:rPr>
              <a:t>’ ?</a:t>
            </a:r>
            <a:endParaRPr lang="en-US" b="1" dirty="0">
              <a:solidFill>
                <a:prstClr val="black"/>
              </a:solidFill>
            </a:endParaRPr>
          </a:p>
          <a:p>
            <a:pPr lvl="0" algn="ctr"/>
            <a:endParaRPr lang="en-US" sz="1000" b="1" dirty="0">
              <a:solidFill>
                <a:prstClr val="black"/>
              </a:solidFill>
            </a:endParaRPr>
          </a:p>
          <a:p>
            <a:pPr lvl="0" algn="ctr"/>
            <a:r>
              <a:rPr lang="en-US" b="1" dirty="0">
                <a:solidFill>
                  <a:prstClr val="black"/>
                </a:solidFill>
              </a:rPr>
              <a:t>The </a:t>
            </a:r>
            <a:r>
              <a:rPr lang="en-US" b="1" dirty="0" smtClean="0">
                <a:solidFill>
                  <a:prstClr val="black"/>
                </a:solidFill>
              </a:rPr>
              <a:t>“City Sized Battery” Proposal</a:t>
            </a:r>
            <a:endParaRPr lang="en-US" b="1" dirty="0">
              <a:solidFill>
                <a:prstClr val="black"/>
              </a:solidFill>
            </a:endParaRPr>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319" y="1955448"/>
            <a:ext cx="7113881" cy="4157992"/>
          </a:xfrm>
          <a:prstGeom prst="rect">
            <a:avLst/>
          </a:prstGeom>
          <a:effectLst>
            <a:glow rad="63500">
              <a:schemeClr val="tx1"/>
            </a:glow>
          </a:effectLst>
        </p:spPr>
      </p:pic>
    </p:spTree>
    <p:extLst>
      <p:ext uri="{BB962C8B-B14F-4D97-AF65-F5344CB8AC3E}">
        <p14:creationId xmlns:p14="http://schemas.microsoft.com/office/powerpoint/2010/main" val="26023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1600" y="914400"/>
            <a:ext cx="6400800" cy="1077218"/>
          </a:xfrm>
          <a:prstGeom prst="rect">
            <a:avLst/>
          </a:prstGeom>
        </p:spPr>
        <p:txBody>
          <a:bodyPr wrap="square">
            <a:spAutoFit/>
          </a:bodyPr>
          <a:lstStyle/>
          <a:p>
            <a:pPr lvl="0" algn="ctr"/>
            <a:r>
              <a:rPr lang="en-US" b="1" dirty="0">
                <a:solidFill>
                  <a:prstClr val="black"/>
                </a:solidFill>
              </a:rPr>
              <a:t>Do Wind Farms and/or Solar Farms</a:t>
            </a:r>
          </a:p>
          <a:p>
            <a:pPr lvl="0" algn="ctr"/>
            <a:r>
              <a:rPr lang="en-US" b="1" dirty="0">
                <a:solidFill>
                  <a:prstClr val="black"/>
                </a:solidFill>
              </a:rPr>
              <a:t>Fulfill ‘True Sustainability and True Environmental Protection</a:t>
            </a:r>
            <a:r>
              <a:rPr lang="en-US" b="1" dirty="0" smtClean="0">
                <a:solidFill>
                  <a:prstClr val="black"/>
                </a:solidFill>
              </a:rPr>
              <a:t>’ ?</a:t>
            </a:r>
            <a:endParaRPr lang="en-US" b="1" dirty="0">
              <a:solidFill>
                <a:prstClr val="black"/>
              </a:solidFill>
            </a:endParaRPr>
          </a:p>
          <a:p>
            <a:pPr lvl="0" algn="ctr"/>
            <a:endParaRPr lang="en-US" sz="1000" b="1" dirty="0">
              <a:solidFill>
                <a:prstClr val="black"/>
              </a:solidFill>
            </a:endParaRPr>
          </a:p>
          <a:p>
            <a:pPr lvl="0" algn="ctr"/>
            <a:r>
              <a:rPr lang="en-US" b="1" dirty="0">
                <a:solidFill>
                  <a:prstClr val="black"/>
                </a:solidFill>
              </a:rPr>
              <a:t>The “</a:t>
            </a:r>
            <a:r>
              <a:rPr lang="en-US" b="1" dirty="0" smtClean="0">
                <a:solidFill>
                  <a:prstClr val="black"/>
                </a:solidFill>
              </a:rPr>
              <a:t>City-Sized Battery” Proposal</a:t>
            </a:r>
            <a:endParaRPr lang="en-US" b="1" dirty="0">
              <a:solidFill>
                <a:prstClr val="black"/>
              </a:solidFill>
            </a:endParaRPr>
          </a:p>
        </p:txBody>
      </p:sp>
      <p:sp>
        <p:nvSpPr>
          <p:cNvPr id="4" name="Rectangle 3"/>
          <p:cNvSpPr/>
          <p:nvPr/>
        </p:nvSpPr>
        <p:spPr>
          <a:xfrm>
            <a:off x="1028700" y="2362200"/>
            <a:ext cx="7086600" cy="2893100"/>
          </a:xfrm>
          <a:prstGeom prst="rect">
            <a:avLst/>
          </a:prstGeom>
          <a:solidFill>
            <a:schemeClr val="bg1">
              <a:lumMod val="95000"/>
            </a:schemeClr>
          </a:solidFill>
        </p:spPr>
        <p:txBody>
          <a:bodyPr wrap="square">
            <a:spAutoFit/>
          </a:bodyPr>
          <a:lstStyle/>
          <a:p>
            <a:r>
              <a:rPr lang="en-US" dirty="0" smtClean="0"/>
              <a:t>“So</a:t>
            </a:r>
            <a:r>
              <a:rPr lang="en-US" dirty="0"/>
              <a:t>, traditional plants aren’t super efficient.  </a:t>
            </a:r>
            <a:r>
              <a:rPr lang="en-US" dirty="0" smtClean="0"/>
              <a:t> But </a:t>
            </a:r>
            <a:r>
              <a:rPr lang="en-US" dirty="0"/>
              <a:t>they’re consistent and therefore predictable.  </a:t>
            </a:r>
          </a:p>
          <a:p>
            <a:endParaRPr lang="en-US" sz="1200" dirty="0"/>
          </a:p>
          <a:p>
            <a:r>
              <a:rPr lang="en-US" dirty="0"/>
              <a:t>Renewable energy can be another story.  </a:t>
            </a:r>
            <a:r>
              <a:rPr lang="en-US" dirty="0" smtClean="0"/>
              <a:t> Solar </a:t>
            </a:r>
            <a:r>
              <a:rPr lang="en-US" dirty="0"/>
              <a:t>and wind power is cheap and clean and plentiful.  </a:t>
            </a:r>
            <a:endParaRPr lang="en-US" dirty="0" smtClean="0"/>
          </a:p>
          <a:p>
            <a:endParaRPr lang="en-US" sz="1200" dirty="0"/>
          </a:p>
          <a:p>
            <a:r>
              <a:rPr lang="en-US" dirty="0" smtClean="0"/>
              <a:t>But </a:t>
            </a:r>
            <a:r>
              <a:rPr lang="en-US" dirty="0"/>
              <a:t>only when the sun is shining or the wind is blowing.</a:t>
            </a:r>
          </a:p>
          <a:p>
            <a:endParaRPr lang="en-US" sz="1400" dirty="0"/>
          </a:p>
          <a:p>
            <a:r>
              <a:rPr lang="en-US" dirty="0"/>
              <a:t>So inconsistency is the big worry. </a:t>
            </a:r>
            <a:r>
              <a:rPr lang="en-US" dirty="0" smtClean="0"/>
              <a:t> That</a:t>
            </a:r>
            <a:r>
              <a:rPr lang="en-US" dirty="0"/>
              <a:t>, you know, it’ll be a cloudy day, or it will be a still </a:t>
            </a:r>
            <a:r>
              <a:rPr lang="en-US" dirty="0" smtClean="0"/>
              <a:t>day</a:t>
            </a:r>
            <a:r>
              <a:rPr lang="en-US" dirty="0"/>
              <a:t>, and all of a sudden your appliances won’t work.  </a:t>
            </a:r>
            <a:r>
              <a:rPr lang="en-US" dirty="0" smtClean="0"/>
              <a:t> And </a:t>
            </a:r>
            <a:r>
              <a:rPr lang="en-US" dirty="0"/>
              <a:t>that’s something that no one really </a:t>
            </a:r>
            <a:r>
              <a:rPr lang="en-US" dirty="0" smtClean="0"/>
              <a:t>wants.”</a:t>
            </a:r>
            <a:endParaRPr lang="en-US" dirty="0"/>
          </a:p>
        </p:txBody>
      </p:sp>
      <p:sp>
        <p:nvSpPr>
          <p:cNvPr id="5" name="Rectangle 4"/>
          <p:cNvSpPr/>
          <p:nvPr/>
        </p:nvSpPr>
        <p:spPr>
          <a:xfrm>
            <a:off x="1752600" y="5636567"/>
            <a:ext cx="5410200" cy="276999"/>
          </a:xfrm>
          <a:prstGeom prst="rect">
            <a:avLst/>
          </a:prstGeom>
        </p:spPr>
        <p:txBody>
          <a:bodyPr wrap="square">
            <a:spAutoFit/>
          </a:bodyPr>
          <a:lstStyle/>
          <a:p>
            <a:pPr algn="ctr"/>
            <a:r>
              <a:rPr lang="en-US" sz="1200" dirty="0">
                <a:hlinkClick r:id="rId3"/>
              </a:rPr>
              <a:t>https://</a:t>
            </a:r>
            <a:r>
              <a:rPr lang="en-US" sz="1200" dirty="0" smtClean="0">
                <a:hlinkClick r:id="rId3"/>
              </a:rPr>
              <a:t>www.youtube.com/watch?v=8ge3ah1G8ok</a:t>
            </a:r>
            <a:endParaRPr lang="en-US" sz="1200" dirty="0" smtClean="0"/>
          </a:p>
        </p:txBody>
      </p:sp>
    </p:spTree>
    <p:extLst>
      <p:ext uri="{BB962C8B-B14F-4D97-AF65-F5344CB8AC3E}">
        <p14:creationId xmlns:p14="http://schemas.microsoft.com/office/powerpoint/2010/main" val="3282162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0383" y="1676400"/>
            <a:ext cx="4810125" cy="27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46946" y="381000"/>
            <a:ext cx="6477000" cy="1077218"/>
          </a:xfrm>
          <a:prstGeom prst="rect">
            <a:avLst/>
          </a:prstGeom>
        </p:spPr>
        <p:txBody>
          <a:bodyPr wrap="square">
            <a:spAutoFit/>
          </a:bodyPr>
          <a:lstStyle/>
          <a:p>
            <a:pPr lvl="0" algn="ctr"/>
            <a:r>
              <a:rPr lang="en-US" b="1" dirty="0">
                <a:solidFill>
                  <a:prstClr val="black"/>
                </a:solidFill>
              </a:rPr>
              <a:t>Do Wind Farms and/or Solar Farms</a:t>
            </a:r>
          </a:p>
          <a:p>
            <a:pPr lvl="0" algn="ctr"/>
            <a:r>
              <a:rPr lang="en-US" b="1" dirty="0">
                <a:solidFill>
                  <a:prstClr val="black"/>
                </a:solidFill>
              </a:rPr>
              <a:t>Fulfill ‘True Sustainability and True Environmental Protection</a:t>
            </a:r>
            <a:r>
              <a:rPr lang="en-US" b="1" dirty="0" smtClean="0">
                <a:solidFill>
                  <a:prstClr val="black"/>
                </a:solidFill>
              </a:rPr>
              <a:t>’ ?</a:t>
            </a:r>
            <a:endParaRPr lang="en-US" b="1" dirty="0">
              <a:solidFill>
                <a:prstClr val="black"/>
              </a:solidFill>
            </a:endParaRPr>
          </a:p>
          <a:p>
            <a:pPr lvl="0" algn="ctr"/>
            <a:endParaRPr lang="en-US" sz="1000" b="1" dirty="0">
              <a:solidFill>
                <a:prstClr val="black"/>
              </a:solidFill>
            </a:endParaRPr>
          </a:p>
          <a:p>
            <a:pPr lvl="0" algn="ctr"/>
            <a:r>
              <a:rPr lang="en-US" b="1" dirty="0">
                <a:solidFill>
                  <a:prstClr val="black"/>
                </a:solidFill>
              </a:rPr>
              <a:t>The “City-Sized Battery” Proposal</a:t>
            </a:r>
          </a:p>
        </p:txBody>
      </p:sp>
      <p:sp>
        <p:nvSpPr>
          <p:cNvPr id="6" name="Rectangle 5"/>
          <p:cNvSpPr/>
          <p:nvPr/>
        </p:nvSpPr>
        <p:spPr>
          <a:xfrm>
            <a:off x="889746" y="4724400"/>
            <a:ext cx="7391400" cy="923330"/>
          </a:xfrm>
          <a:prstGeom prst="rect">
            <a:avLst/>
          </a:prstGeom>
          <a:solidFill>
            <a:srgbClr val="FFFF00"/>
          </a:solidFill>
          <a:ln>
            <a:solidFill>
              <a:schemeClr val="bg2"/>
            </a:solidFill>
          </a:ln>
        </p:spPr>
        <p:txBody>
          <a:bodyPr wrap="square">
            <a:spAutoFit/>
          </a:bodyPr>
          <a:lstStyle/>
          <a:p>
            <a:r>
              <a:rPr lang="en-US" b="1" dirty="0"/>
              <a:t>Pictured above is the </a:t>
            </a:r>
            <a:r>
              <a:rPr lang="en-US" b="1" dirty="0" smtClean="0"/>
              <a:t>environmental/poisonous </a:t>
            </a:r>
            <a:r>
              <a:rPr lang="en-US" b="1" dirty="0"/>
              <a:t>disaster facing Puerto Rico after the winds from Hurricane Maria in 2017 spent less than 30 </a:t>
            </a:r>
            <a:r>
              <a:rPr lang="en-US" b="1"/>
              <a:t>minutes </a:t>
            </a:r>
            <a:r>
              <a:rPr lang="en-US" b="1" smtClean="0"/>
              <a:t>merely in </a:t>
            </a:r>
            <a:r>
              <a:rPr lang="en-US" b="1" dirty="0"/>
              <a:t>the vicinity of the Humacao solar farm.  </a:t>
            </a:r>
          </a:p>
        </p:txBody>
      </p:sp>
    </p:spTree>
    <p:extLst>
      <p:ext uri="{BB962C8B-B14F-4D97-AF65-F5344CB8AC3E}">
        <p14:creationId xmlns:p14="http://schemas.microsoft.com/office/powerpoint/2010/main" val="801742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9223" y="4495800"/>
            <a:ext cx="7391400" cy="1077218"/>
          </a:xfrm>
          <a:prstGeom prst="rect">
            <a:avLst/>
          </a:prstGeom>
          <a:solidFill>
            <a:srgbClr val="FFC000"/>
          </a:solidFill>
        </p:spPr>
        <p:txBody>
          <a:bodyPr wrap="square">
            <a:spAutoFit/>
          </a:bodyPr>
          <a:lstStyle/>
          <a:p>
            <a:r>
              <a:rPr lang="en-US" dirty="0"/>
              <a:t>Reacting to this obvious fate of solar farms in </a:t>
            </a:r>
            <a:r>
              <a:rPr lang="en-US" dirty="0" smtClean="0"/>
              <a:t>‘severe </a:t>
            </a:r>
            <a:r>
              <a:rPr lang="en-US" dirty="0"/>
              <a:t>weather </a:t>
            </a:r>
            <a:r>
              <a:rPr lang="en-US" dirty="0" smtClean="0"/>
              <a:t>zones,’  Michael </a:t>
            </a:r>
            <a:r>
              <a:rPr lang="en-US" dirty="0"/>
              <a:t>Shellenberger, a former advocate of </a:t>
            </a:r>
            <a:r>
              <a:rPr lang="en-US" dirty="0" smtClean="0"/>
              <a:t>‘renewable energy,’  </a:t>
            </a:r>
            <a:r>
              <a:rPr lang="en-US" dirty="0"/>
              <a:t>asks:</a:t>
            </a:r>
          </a:p>
          <a:p>
            <a:endParaRPr lang="en-US" sz="1000" dirty="0"/>
          </a:p>
          <a:p>
            <a:r>
              <a:rPr lang="en-US" b="1" dirty="0" smtClean="0"/>
              <a:t>“If </a:t>
            </a:r>
            <a:r>
              <a:rPr lang="en-US" b="1" dirty="0"/>
              <a:t>Solar Panels are so clean why do they produce so much toxic waste</a:t>
            </a:r>
            <a:r>
              <a:rPr lang="en-US" b="1" dirty="0" smtClean="0"/>
              <a:t>?”</a:t>
            </a:r>
            <a:endParaRPr lang="en-US" b="1" dirty="0"/>
          </a:p>
        </p:txBody>
      </p:sp>
      <p:sp>
        <p:nvSpPr>
          <p:cNvPr id="3" name="Rectangle 2"/>
          <p:cNvSpPr/>
          <p:nvPr/>
        </p:nvSpPr>
        <p:spPr>
          <a:xfrm>
            <a:off x="1129553" y="457200"/>
            <a:ext cx="6871447" cy="1077218"/>
          </a:xfrm>
          <a:prstGeom prst="rect">
            <a:avLst/>
          </a:prstGeom>
        </p:spPr>
        <p:txBody>
          <a:bodyPr wrap="square">
            <a:spAutoFit/>
          </a:bodyPr>
          <a:lstStyle/>
          <a:p>
            <a:pPr lvl="0" algn="ctr"/>
            <a:r>
              <a:rPr lang="en-US" b="1" dirty="0">
                <a:solidFill>
                  <a:prstClr val="black"/>
                </a:solidFill>
              </a:rPr>
              <a:t>Do Wind Farms and/or Solar Farms</a:t>
            </a:r>
          </a:p>
          <a:p>
            <a:pPr lvl="0" algn="ctr"/>
            <a:r>
              <a:rPr lang="en-US" b="1" dirty="0">
                <a:solidFill>
                  <a:prstClr val="black"/>
                </a:solidFill>
              </a:rPr>
              <a:t>Fulfill ‘True Sustainability and True Environmental Protection</a:t>
            </a:r>
            <a:r>
              <a:rPr lang="en-US" b="1" dirty="0" smtClean="0">
                <a:solidFill>
                  <a:prstClr val="black"/>
                </a:solidFill>
              </a:rPr>
              <a:t>’ ?</a:t>
            </a:r>
            <a:endParaRPr lang="en-US" b="1" dirty="0">
              <a:solidFill>
                <a:prstClr val="black"/>
              </a:solidFill>
            </a:endParaRPr>
          </a:p>
          <a:p>
            <a:pPr lvl="0" algn="ctr"/>
            <a:endParaRPr lang="en-US" sz="800" b="1" dirty="0">
              <a:solidFill>
                <a:prstClr val="black"/>
              </a:solidFill>
            </a:endParaRPr>
          </a:p>
          <a:p>
            <a:pPr lvl="0" algn="ctr"/>
            <a:r>
              <a:rPr lang="en-US" b="1" dirty="0">
                <a:solidFill>
                  <a:prstClr val="black"/>
                </a:solidFill>
              </a:rPr>
              <a:t>The “City-Sized Battery” Proposal</a:t>
            </a:r>
          </a:p>
        </p:txBody>
      </p:sp>
      <p:pic>
        <p:nvPicPr>
          <p:cNvPr id="4098"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5774" y="1676399"/>
            <a:ext cx="4579003" cy="257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59223" y="5744923"/>
            <a:ext cx="7391400" cy="461665"/>
          </a:xfrm>
          <a:prstGeom prst="rect">
            <a:avLst/>
          </a:prstGeom>
        </p:spPr>
        <p:txBody>
          <a:bodyPr wrap="square">
            <a:spAutoFit/>
          </a:bodyPr>
          <a:lstStyle/>
          <a:p>
            <a:r>
              <a:rPr lang="en-US" sz="800" dirty="0">
                <a:hlinkClick r:id="rId5"/>
              </a:rPr>
              <a:t>https://www.forbes.com/sites/michaelshellenberger/2018/05/23/if-solar-panels-are-so-clean-why-do-they-produce-so-much-toxic-waste/#66c7816c121c</a:t>
            </a:r>
            <a:endParaRPr lang="en-US" sz="800" dirty="0"/>
          </a:p>
          <a:p>
            <a:endParaRPr lang="en-US" sz="800" dirty="0"/>
          </a:p>
          <a:p>
            <a:r>
              <a:rPr lang="en-US" sz="800" dirty="0">
                <a:hlinkClick r:id="rId6"/>
              </a:rPr>
              <a:t>https://www.nationalreview.com/2017/06/solar-panel-waste-environmental-threat-clean-energy/</a:t>
            </a:r>
            <a:endParaRPr lang="en-US" sz="800" dirty="0"/>
          </a:p>
        </p:txBody>
      </p:sp>
    </p:spTree>
    <p:extLst>
      <p:ext uri="{BB962C8B-B14F-4D97-AF65-F5344CB8AC3E}">
        <p14:creationId xmlns:p14="http://schemas.microsoft.com/office/powerpoint/2010/main" val="3154673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438400"/>
            <a:ext cx="7239000" cy="3308598"/>
          </a:xfrm>
          <a:prstGeom prst="rect">
            <a:avLst/>
          </a:prstGeom>
          <a:solidFill>
            <a:schemeClr val="accent3">
              <a:lumMod val="20000"/>
              <a:lumOff val="80000"/>
            </a:schemeClr>
          </a:solidFill>
        </p:spPr>
        <p:txBody>
          <a:bodyPr wrap="square">
            <a:spAutoFit/>
          </a:bodyPr>
          <a:lstStyle/>
          <a:p>
            <a:pPr algn="ctr"/>
            <a:r>
              <a:rPr lang="en-US" sz="2000" b="1" dirty="0">
                <a:solidFill>
                  <a:srgbClr val="000000"/>
                </a:solidFill>
                <a:latin typeface="Arial"/>
              </a:rPr>
              <a:t>Hurricane Harvey Makes the Case for Nuclear </a:t>
            </a:r>
            <a:r>
              <a:rPr lang="en-US" sz="2000" b="1" dirty="0" smtClean="0">
                <a:solidFill>
                  <a:srgbClr val="000000"/>
                </a:solidFill>
                <a:latin typeface="Arial"/>
              </a:rPr>
              <a:t>Power</a:t>
            </a:r>
            <a:endParaRPr lang="en-US" sz="2000" dirty="0">
              <a:solidFill>
                <a:srgbClr val="000000"/>
              </a:solidFill>
              <a:latin typeface="Arial"/>
            </a:endParaRPr>
          </a:p>
          <a:p>
            <a:endParaRPr lang="en-US" sz="1050" dirty="0" smtClean="0">
              <a:solidFill>
                <a:srgbClr val="000000"/>
              </a:solidFill>
              <a:latin typeface="Arial"/>
            </a:endParaRPr>
          </a:p>
          <a:p>
            <a:r>
              <a:rPr lang="en-US" sz="1050" dirty="0" smtClean="0">
                <a:solidFill>
                  <a:srgbClr val="000000"/>
                </a:solidFill>
                <a:latin typeface="Arial"/>
              </a:rPr>
              <a:t>Hurricane </a:t>
            </a:r>
            <a:r>
              <a:rPr lang="en-US" sz="1050" dirty="0">
                <a:solidFill>
                  <a:srgbClr val="000000"/>
                </a:solidFill>
                <a:latin typeface="Arial"/>
              </a:rPr>
              <a:t>Harvey made land fall in Texas this week and the flooding was historic. What is shaping up to be the most costly natural disaster in American history, the storm has left refineries shut down, interrupted wind and solar generation, caused a constant worry about gas explosions, and caused a chain of events that led to explosions and fires at the Arkema chemical plant that is only the beginning. </a:t>
            </a:r>
            <a:r>
              <a:rPr lang="en-US" sz="1050" dirty="0" smtClean="0">
                <a:solidFill>
                  <a:srgbClr val="000000"/>
                </a:solidFill>
                <a:latin typeface="Arial"/>
              </a:rPr>
              <a:t>Over </a:t>
            </a:r>
            <a:r>
              <a:rPr lang="en-US" sz="1050" dirty="0">
                <a:solidFill>
                  <a:srgbClr val="000000"/>
                </a:solidFill>
                <a:latin typeface="Arial"/>
              </a:rPr>
              <a:t>a fifth of the country’s oil production has been shuttered. Natural gas futures hit a 2-year high as did gasoline prices at the pump. </a:t>
            </a:r>
            <a:endParaRPr lang="en-US" sz="1050" dirty="0" smtClean="0">
              <a:solidFill>
                <a:srgbClr val="000000"/>
              </a:solidFill>
              <a:latin typeface="Arial"/>
            </a:endParaRPr>
          </a:p>
          <a:p>
            <a:endParaRPr lang="en-US" sz="1050" dirty="0">
              <a:solidFill>
                <a:srgbClr val="000000"/>
              </a:solidFill>
              <a:latin typeface="Arial"/>
            </a:endParaRPr>
          </a:p>
          <a:p>
            <a:r>
              <a:rPr lang="en-US" sz="1050" b="1" dirty="0">
                <a:solidFill>
                  <a:srgbClr val="000000"/>
                </a:solidFill>
                <a:latin typeface="Arial"/>
              </a:rPr>
              <a:t>But the Texas nuclear power plants have been running smoothly. </a:t>
            </a:r>
            <a:r>
              <a:rPr lang="en-US" sz="1050" dirty="0">
                <a:solidFill>
                  <a:srgbClr val="000000"/>
                </a:solidFill>
                <a:latin typeface="Arial"/>
              </a:rPr>
              <a:t>(bolding added) </a:t>
            </a:r>
            <a:endParaRPr lang="en-US" sz="1050" dirty="0" smtClean="0">
              <a:solidFill>
                <a:srgbClr val="000000"/>
              </a:solidFill>
              <a:latin typeface="Arial"/>
            </a:endParaRPr>
          </a:p>
          <a:p>
            <a:endParaRPr lang="en-US" sz="1050" dirty="0">
              <a:solidFill>
                <a:srgbClr val="000000"/>
              </a:solidFill>
              <a:latin typeface="Arial"/>
            </a:endParaRPr>
          </a:p>
          <a:p>
            <a:r>
              <a:rPr lang="en-US" sz="1050" dirty="0">
                <a:solidFill>
                  <a:srgbClr val="000000"/>
                </a:solidFill>
                <a:latin typeface="Arial"/>
              </a:rPr>
              <a:t>The two nuclear reactors at the South Texas Project plant near Houston were operating at full capacity despite wind gusts that peaked at 130 mph as the Hurricane made landfall. The plant implemented its severe weather protocols as planned and completed hurricane preparations ahead of Category 4 Hurricane Harvey striking the Texas Gulf Coast on August 25th. </a:t>
            </a:r>
            <a:r>
              <a:rPr lang="en-US" sz="1050" dirty="0" smtClean="0">
                <a:solidFill>
                  <a:srgbClr val="000000"/>
                </a:solidFill>
                <a:latin typeface="Arial"/>
              </a:rPr>
              <a:t>Anyone </a:t>
            </a:r>
            <a:r>
              <a:rPr lang="en-US" sz="1050" dirty="0">
                <a:solidFill>
                  <a:srgbClr val="000000"/>
                </a:solidFill>
                <a:latin typeface="Arial"/>
              </a:rPr>
              <a:t>who knows anything about nuclear was not surprised. Nuclear is the only energy source immune to all extreme weather events – by design. </a:t>
            </a:r>
            <a:endParaRPr lang="en-US" sz="1050" dirty="0" smtClean="0">
              <a:solidFill>
                <a:srgbClr val="000000"/>
              </a:solidFill>
              <a:latin typeface="Arial"/>
            </a:endParaRPr>
          </a:p>
          <a:p>
            <a:endParaRPr lang="en-US" sz="1050" dirty="0">
              <a:solidFill>
                <a:srgbClr val="000000"/>
              </a:solidFill>
              <a:latin typeface="Arial"/>
            </a:endParaRPr>
          </a:p>
          <a:p>
            <a:r>
              <a:rPr lang="en-US" sz="1050" dirty="0">
                <a:solidFill>
                  <a:srgbClr val="000000"/>
                </a:solidFill>
                <a:latin typeface="Arial"/>
              </a:rPr>
              <a:t>This nuclear plant has steel-reinforced concrete containment with 4-foot (1.2 meter) thick walls. The buildings housing the two reactors, vital equipment and used fuel have steel-reinforced concrete walls up to 7 feet (2.1 meters) thick, which are built to withstand any category hurricane or tornado. It can even withstand a plane flying directly into it</a:t>
            </a:r>
            <a:r>
              <a:rPr lang="en-US" sz="1050" dirty="0" smtClean="0">
                <a:solidFill>
                  <a:srgbClr val="000000"/>
                </a:solidFill>
                <a:latin typeface="Arial"/>
              </a:rPr>
              <a:t>.</a:t>
            </a:r>
            <a:endParaRPr lang="en-US" sz="1050" dirty="0">
              <a:solidFill>
                <a:srgbClr val="000000"/>
              </a:solidFill>
              <a:latin typeface="Arial"/>
            </a:endParaRPr>
          </a:p>
        </p:txBody>
      </p:sp>
      <p:sp>
        <p:nvSpPr>
          <p:cNvPr id="3" name="Rectangle 2"/>
          <p:cNvSpPr/>
          <p:nvPr/>
        </p:nvSpPr>
        <p:spPr>
          <a:xfrm>
            <a:off x="1066800" y="533400"/>
            <a:ext cx="6553200" cy="1077218"/>
          </a:xfrm>
          <a:prstGeom prst="rect">
            <a:avLst/>
          </a:prstGeom>
        </p:spPr>
        <p:txBody>
          <a:bodyPr wrap="square">
            <a:spAutoFit/>
          </a:bodyPr>
          <a:lstStyle/>
          <a:p>
            <a:pPr lvl="0" algn="ctr"/>
            <a:r>
              <a:rPr lang="en-US" b="1" dirty="0">
                <a:solidFill>
                  <a:prstClr val="black"/>
                </a:solidFill>
              </a:rPr>
              <a:t>Do Wind Farms and/or Solar Farms</a:t>
            </a:r>
          </a:p>
          <a:p>
            <a:pPr lvl="0" algn="ctr"/>
            <a:r>
              <a:rPr lang="en-US" b="1" dirty="0">
                <a:solidFill>
                  <a:prstClr val="black"/>
                </a:solidFill>
              </a:rPr>
              <a:t>Fulfill ‘True Sustainability and True Environmental Protection</a:t>
            </a:r>
            <a:r>
              <a:rPr lang="en-US" b="1" dirty="0" smtClean="0">
                <a:solidFill>
                  <a:prstClr val="black"/>
                </a:solidFill>
              </a:rPr>
              <a:t>’ </a:t>
            </a:r>
            <a:endParaRPr lang="en-US" sz="1000" b="1" dirty="0" smtClean="0">
              <a:solidFill>
                <a:prstClr val="black"/>
              </a:solidFill>
            </a:endParaRPr>
          </a:p>
          <a:p>
            <a:pPr lvl="0" algn="ctr"/>
            <a:endParaRPr lang="en-US" sz="1000" b="1" dirty="0">
              <a:solidFill>
                <a:prstClr val="black"/>
              </a:solidFill>
            </a:endParaRPr>
          </a:p>
          <a:p>
            <a:pPr lvl="0" algn="ctr"/>
            <a:r>
              <a:rPr lang="en-US" b="1" dirty="0" smtClean="0">
                <a:solidFill>
                  <a:prstClr val="black"/>
                </a:solidFill>
              </a:rPr>
              <a:t>Versus Hurricanes and versus the </a:t>
            </a:r>
            <a:r>
              <a:rPr lang="en-US" b="1" dirty="0" smtClean="0">
                <a:solidFill>
                  <a:prstClr val="black"/>
                </a:solidFill>
                <a:hlinkClick r:id="rId3"/>
              </a:rPr>
              <a:t>Nuclear Option </a:t>
            </a:r>
            <a:r>
              <a:rPr lang="en-US" b="1" dirty="0" smtClean="0">
                <a:solidFill>
                  <a:prstClr val="black"/>
                </a:solidFill>
              </a:rPr>
              <a:t>?</a:t>
            </a:r>
            <a:endParaRPr lang="en-US" b="1" dirty="0">
              <a:solidFill>
                <a:prstClr val="black"/>
              </a:solidFill>
            </a:endParaRPr>
          </a:p>
        </p:txBody>
      </p:sp>
      <p:sp>
        <p:nvSpPr>
          <p:cNvPr id="7" name="Rectangle 6"/>
          <p:cNvSpPr/>
          <p:nvPr/>
        </p:nvSpPr>
        <p:spPr>
          <a:xfrm>
            <a:off x="1232647" y="1752600"/>
            <a:ext cx="6324600" cy="369332"/>
          </a:xfrm>
          <a:prstGeom prst="rect">
            <a:avLst/>
          </a:prstGeom>
        </p:spPr>
        <p:txBody>
          <a:bodyPr wrap="square">
            <a:spAutoFit/>
          </a:bodyPr>
          <a:lstStyle/>
          <a:p>
            <a:pPr algn="ctr"/>
            <a:r>
              <a:rPr lang="en-US" dirty="0" smtClean="0"/>
              <a:t>September </a:t>
            </a:r>
            <a:r>
              <a:rPr lang="en-US" dirty="0"/>
              <a:t>1, </a:t>
            </a:r>
            <a:r>
              <a:rPr lang="en-US" dirty="0" smtClean="0"/>
              <a:t>2017 </a:t>
            </a:r>
            <a:r>
              <a:rPr lang="en-US" dirty="0"/>
              <a:t>Forbes </a:t>
            </a:r>
            <a:r>
              <a:rPr lang="en-US" dirty="0" smtClean="0"/>
              <a:t>Magazine headline </a:t>
            </a:r>
            <a:r>
              <a:rPr lang="en-US" dirty="0"/>
              <a:t>reads:</a:t>
            </a:r>
          </a:p>
        </p:txBody>
      </p:sp>
      <p:sp>
        <p:nvSpPr>
          <p:cNvPr id="4" name="Rectangle 3"/>
          <p:cNvSpPr/>
          <p:nvPr/>
        </p:nvSpPr>
        <p:spPr>
          <a:xfrm>
            <a:off x="3733801" y="5867400"/>
            <a:ext cx="4419600" cy="461665"/>
          </a:xfrm>
          <a:prstGeom prst="rect">
            <a:avLst/>
          </a:prstGeom>
        </p:spPr>
        <p:txBody>
          <a:bodyPr wrap="square">
            <a:spAutoFit/>
          </a:bodyPr>
          <a:lstStyle/>
          <a:p>
            <a:r>
              <a:rPr lang="en-US" sz="1200" dirty="0">
                <a:hlinkClick r:id="rId4"/>
              </a:rPr>
              <a:t>https://www.forbes.com/sites/jamesconca/2017/09/01/hurricane-harvey-makes-the-case-for-nuclear-power/#</a:t>
            </a:r>
            <a:r>
              <a:rPr lang="en-US" sz="1200" dirty="0" smtClean="0">
                <a:hlinkClick r:id="rId4"/>
              </a:rPr>
              <a:t>317896993625</a:t>
            </a:r>
            <a:r>
              <a:rPr lang="en-US" sz="1200" dirty="0" smtClean="0"/>
              <a:t> </a:t>
            </a:r>
            <a:endParaRPr lang="en-US" sz="1200" dirty="0"/>
          </a:p>
        </p:txBody>
      </p:sp>
    </p:spTree>
    <p:extLst>
      <p:ext uri="{BB962C8B-B14F-4D97-AF65-F5344CB8AC3E}">
        <p14:creationId xmlns:p14="http://schemas.microsoft.com/office/powerpoint/2010/main" val="1086771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304800"/>
            <a:ext cx="7315200" cy="1046440"/>
          </a:xfrm>
          <a:prstGeom prst="rect">
            <a:avLst/>
          </a:prstGeom>
        </p:spPr>
        <p:txBody>
          <a:bodyPr wrap="square">
            <a:spAutoFit/>
          </a:bodyPr>
          <a:lstStyle/>
          <a:p>
            <a:pPr lvl="0" algn="ctr"/>
            <a:r>
              <a:rPr lang="en-US" b="1" dirty="0">
                <a:solidFill>
                  <a:prstClr val="black"/>
                </a:solidFill>
              </a:rPr>
              <a:t>Do Wind Farms and/or Solar Farms</a:t>
            </a:r>
          </a:p>
          <a:p>
            <a:pPr lvl="0" algn="ctr"/>
            <a:r>
              <a:rPr lang="en-US" b="1" dirty="0">
                <a:solidFill>
                  <a:prstClr val="black"/>
                </a:solidFill>
              </a:rPr>
              <a:t>Fulfill ‘True Sustainability and True Environmental Protection</a:t>
            </a:r>
            <a:r>
              <a:rPr lang="en-US" b="1" dirty="0" smtClean="0">
                <a:solidFill>
                  <a:prstClr val="black"/>
                </a:solidFill>
              </a:rPr>
              <a:t>’ ?</a:t>
            </a:r>
            <a:endParaRPr lang="en-US" b="1" dirty="0">
              <a:solidFill>
                <a:prstClr val="black"/>
              </a:solidFill>
            </a:endParaRPr>
          </a:p>
          <a:p>
            <a:pPr lvl="0" algn="ctr"/>
            <a:endParaRPr lang="en-US" sz="800" b="1" dirty="0">
              <a:solidFill>
                <a:prstClr val="black"/>
              </a:solidFill>
            </a:endParaRPr>
          </a:p>
          <a:p>
            <a:pPr lvl="0" algn="ctr"/>
            <a:r>
              <a:rPr lang="en-US" b="1" dirty="0">
                <a:solidFill>
                  <a:prstClr val="black"/>
                </a:solidFill>
              </a:rPr>
              <a:t>The </a:t>
            </a:r>
            <a:r>
              <a:rPr lang="en-US" b="1" dirty="0" smtClean="0">
                <a:solidFill>
                  <a:prstClr val="black"/>
                </a:solidFill>
              </a:rPr>
              <a:t>V2X “solution”</a:t>
            </a:r>
            <a:endParaRPr lang="en-US" b="1" dirty="0">
              <a:solidFill>
                <a:prstClr val="black"/>
              </a:solidFill>
            </a:endParaRPr>
          </a:p>
        </p:txBody>
      </p:sp>
      <p:pic>
        <p:nvPicPr>
          <p:cNvPr id="5122"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6378" y="4419601"/>
            <a:ext cx="481044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6377" y="1524000"/>
            <a:ext cx="4810447" cy="273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12824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1" y="997341"/>
            <a:ext cx="7738781" cy="1400383"/>
          </a:xfrm>
          <a:prstGeom prst="rect">
            <a:avLst/>
          </a:prstGeom>
          <a:solidFill>
            <a:srgbClr val="FFCCFF"/>
          </a:solidFill>
        </p:spPr>
        <p:txBody>
          <a:bodyPr wrap="square">
            <a:spAutoFit/>
          </a:bodyPr>
          <a:lstStyle/>
          <a:p>
            <a:pPr algn="ctr"/>
            <a:r>
              <a:rPr lang="en-US" sz="1700" b="1" dirty="0" smtClean="0"/>
              <a:t>Earlier energy </a:t>
            </a:r>
            <a:r>
              <a:rPr lang="en-US" sz="1700" b="1" dirty="0"/>
              <a:t>s</a:t>
            </a:r>
            <a:r>
              <a:rPr lang="en-US" sz="1700" b="1" dirty="0" smtClean="0"/>
              <a:t>tudies failed because these </a:t>
            </a:r>
            <a:r>
              <a:rPr lang="en-US" sz="1700" b="1" dirty="0"/>
              <a:t>w</a:t>
            </a:r>
            <a:r>
              <a:rPr lang="en-US" sz="1700" b="1" dirty="0" smtClean="0"/>
              <a:t>ere </a:t>
            </a:r>
            <a:r>
              <a:rPr lang="en-US" sz="1700" b="1" dirty="0"/>
              <a:t>u</a:t>
            </a:r>
            <a:r>
              <a:rPr lang="en-US" sz="1700" b="1" dirty="0" smtClean="0"/>
              <a:t>ntimely; many failed to </a:t>
            </a:r>
            <a:r>
              <a:rPr lang="en-US" sz="1700" b="1" dirty="0"/>
              <a:t>anticipate </a:t>
            </a:r>
            <a:r>
              <a:rPr lang="en-US" sz="1700" b="1" dirty="0" smtClean="0"/>
              <a:t>the rapid technical advances </a:t>
            </a:r>
            <a:r>
              <a:rPr lang="en-US" sz="1700" b="1" dirty="0"/>
              <a:t>in </a:t>
            </a:r>
            <a:r>
              <a:rPr lang="en-US" sz="1700" b="1" dirty="0" smtClean="0"/>
              <a:t>EV product and its widespread availability</a:t>
            </a:r>
            <a:r>
              <a:rPr lang="en-US" sz="1700" b="1" dirty="0"/>
              <a:t>;</a:t>
            </a:r>
            <a:r>
              <a:rPr lang="en-US" sz="1700" b="1" dirty="0" smtClean="0"/>
              <a:t> </a:t>
            </a:r>
          </a:p>
          <a:p>
            <a:pPr algn="ctr"/>
            <a:r>
              <a:rPr lang="en-US" sz="1700" b="1" dirty="0" smtClean="0"/>
              <a:t>these studies neglected the </a:t>
            </a:r>
            <a:r>
              <a:rPr lang="en-US" sz="1700" b="1" u="sng" dirty="0" smtClean="0"/>
              <a:t>incremental </a:t>
            </a:r>
            <a:r>
              <a:rPr lang="en-US" sz="1700" b="1" u="sng" dirty="0" smtClean="0"/>
              <a:t>electrical</a:t>
            </a:r>
            <a:r>
              <a:rPr lang="en-US" sz="1700" b="1" dirty="0" smtClean="0"/>
              <a:t> energy </a:t>
            </a:r>
            <a:r>
              <a:rPr lang="en-US" sz="1700" b="1" dirty="0" smtClean="0"/>
              <a:t>needs of the EV </a:t>
            </a:r>
            <a:r>
              <a:rPr lang="en-US" sz="1700" b="1" dirty="0" smtClean="0"/>
              <a:t>paradigm.</a:t>
            </a:r>
            <a:endParaRPr lang="en-US" sz="1700" b="1" dirty="0"/>
          </a:p>
          <a:p>
            <a:pPr algn="ctr"/>
            <a:r>
              <a:rPr lang="en-US" sz="1700" b="1" dirty="0" smtClean="0"/>
              <a:t>Too often these studies were characterized-by and contextualized-by </a:t>
            </a:r>
          </a:p>
          <a:p>
            <a:pPr algn="ctr"/>
            <a:r>
              <a:rPr lang="en-US" sz="1700" b="1" dirty="0" smtClean="0"/>
              <a:t>the so-called  “Climate Crisis,” which is typified by the following rhetoric:</a:t>
            </a:r>
            <a:endParaRPr lang="en-US" sz="1700" b="1" dirty="0"/>
          </a:p>
        </p:txBody>
      </p:sp>
      <p:sp>
        <p:nvSpPr>
          <p:cNvPr id="3" name="Rectangle 2"/>
          <p:cNvSpPr/>
          <p:nvPr/>
        </p:nvSpPr>
        <p:spPr>
          <a:xfrm>
            <a:off x="685801" y="2743200"/>
            <a:ext cx="3886200" cy="3139321"/>
          </a:xfrm>
          <a:prstGeom prst="rect">
            <a:avLst/>
          </a:prstGeom>
          <a:solidFill>
            <a:schemeClr val="accent3">
              <a:lumMod val="20000"/>
              <a:lumOff val="80000"/>
            </a:schemeClr>
          </a:solidFill>
        </p:spPr>
        <p:txBody>
          <a:bodyPr wrap="square">
            <a:spAutoFit/>
          </a:bodyPr>
          <a:lstStyle/>
          <a:p>
            <a:r>
              <a:rPr lang="en-US" sz="1400" b="1" dirty="0" smtClean="0"/>
              <a:t>“ On the one hand, as scientists we are ethically bound to the scientific method . . . On the other hand, we are not just scientists but human beings as well . . . (‘ double ethical bind ’)</a:t>
            </a:r>
          </a:p>
          <a:p>
            <a:endParaRPr lang="en-US" sz="800" b="1" dirty="0" smtClean="0"/>
          </a:p>
          <a:p>
            <a:r>
              <a:rPr lang="en-US" sz="1400" b="1" dirty="0" smtClean="0"/>
              <a:t>To do that we need to get some broad based support, to capture the public’s imagination.  That, of course, means getting loads of media coverage.  So we have to offer up scary scenarios, make simplified, dramatic statements, and make little mention of any doubts we might have. </a:t>
            </a:r>
          </a:p>
          <a:p>
            <a:endParaRPr lang="en-US" sz="800" b="1" dirty="0" smtClean="0"/>
          </a:p>
          <a:p>
            <a:r>
              <a:rPr lang="en-US" sz="1400" b="1" dirty="0" smtClean="0"/>
              <a:t>Each of us has to decide what the right balance is between being effective and being honest.  I hope that means being both.”</a:t>
            </a:r>
            <a:endParaRPr lang="en-US" sz="1400" b="1" dirty="0"/>
          </a:p>
        </p:txBody>
      </p:sp>
      <p:sp>
        <p:nvSpPr>
          <p:cNvPr id="4" name="Rectangle 3"/>
          <p:cNvSpPr/>
          <p:nvPr/>
        </p:nvSpPr>
        <p:spPr>
          <a:xfrm>
            <a:off x="914401" y="304800"/>
            <a:ext cx="7315200" cy="646331"/>
          </a:xfrm>
          <a:prstGeom prst="rect">
            <a:avLst/>
          </a:prstGeom>
        </p:spPr>
        <p:txBody>
          <a:bodyPr wrap="square">
            <a:spAutoFit/>
          </a:bodyPr>
          <a:lstStyle/>
          <a:p>
            <a:pPr algn="ctr"/>
            <a:r>
              <a:rPr lang="en-US" b="1" dirty="0"/>
              <a:t>The Electric Vehicle Paradigm:</a:t>
            </a:r>
            <a:br>
              <a:rPr lang="en-US" b="1" dirty="0"/>
            </a:br>
            <a:r>
              <a:rPr lang="en-US" b="1" dirty="0"/>
              <a:t>EVs as a Driver of Grid Modernization and Sustainable Nuclear Power</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789394" y="2751667"/>
            <a:ext cx="3635188" cy="2743200"/>
          </a:xfrm>
          <a:prstGeom prst="rect">
            <a:avLst/>
          </a:prstGeom>
        </p:spPr>
      </p:pic>
      <p:sp>
        <p:nvSpPr>
          <p:cNvPr id="6" name="Rectangle 5"/>
          <p:cNvSpPr/>
          <p:nvPr/>
        </p:nvSpPr>
        <p:spPr>
          <a:xfrm>
            <a:off x="4580467" y="5509762"/>
            <a:ext cx="3924300" cy="523220"/>
          </a:xfrm>
          <a:prstGeom prst="rect">
            <a:avLst/>
          </a:prstGeom>
        </p:spPr>
        <p:txBody>
          <a:bodyPr wrap="square">
            <a:spAutoFit/>
          </a:bodyPr>
          <a:lstStyle/>
          <a:p>
            <a:r>
              <a:rPr lang="en-US" sz="1400" dirty="0"/>
              <a:t>“Father of Anthropogenic Global Warming”  (AGW), </a:t>
            </a:r>
            <a:endParaRPr lang="en-US" sz="1400" dirty="0" smtClean="0"/>
          </a:p>
          <a:p>
            <a:r>
              <a:rPr lang="en-US" sz="1400" dirty="0" smtClean="0"/>
              <a:t>Stanford </a:t>
            </a:r>
            <a:r>
              <a:rPr lang="en-US" sz="1400" dirty="0"/>
              <a:t>University Professor Stephen Schneider </a:t>
            </a:r>
          </a:p>
        </p:txBody>
      </p:sp>
    </p:spTree>
    <p:extLst>
      <p:ext uri="{BB962C8B-B14F-4D97-AF65-F5344CB8AC3E}">
        <p14:creationId xmlns:p14="http://schemas.microsoft.com/office/powerpoint/2010/main" val="316595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438090"/>
            <a:ext cx="7315200" cy="400110"/>
          </a:xfrm>
          <a:prstGeom prst="rect">
            <a:avLst/>
          </a:prstGeom>
        </p:spPr>
        <p:txBody>
          <a:bodyPr wrap="square">
            <a:spAutoFit/>
          </a:bodyPr>
          <a:lstStyle/>
          <a:p>
            <a:pPr algn="ctr"/>
            <a:r>
              <a:rPr lang="en-US" sz="2000" b="1" dirty="0" smtClean="0"/>
              <a:t>Very </a:t>
            </a:r>
            <a:r>
              <a:rPr lang="en-US" sz="2000" b="1" dirty="0"/>
              <a:t>Brief Review of World Leader in Electric Mobility : </a:t>
            </a:r>
            <a:r>
              <a:rPr lang="en-US" sz="2000" b="1" dirty="0" smtClean="0"/>
              <a:t>China</a:t>
            </a:r>
            <a:endParaRPr lang="en-US" sz="2000" b="1" dirty="0"/>
          </a:p>
        </p:txBody>
      </p:sp>
      <p:pic>
        <p:nvPicPr>
          <p:cNvPr id="3" name="Picture 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914400"/>
            <a:ext cx="7299263" cy="4105836"/>
          </a:xfrm>
          <a:prstGeom prst="rect">
            <a:avLst/>
          </a:prstGeom>
          <a:effectLst>
            <a:glow rad="63500">
              <a:schemeClr val="accent2">
                <a:lumMod val="40000"/>
                <a:lumOff val="60000"/>
              </a:schemeClr>
            </a:glow>
          </a:effectLst>
        </p:spPr>
      </p:pic>
      <p:sp>
        <p:nvSpPr>
          <p:cNvPr id="5" name="Right Arrow 4"/>
          <p:cNvSpPr/>
          <p:nvPr/>
        </p:nvSpPr>
        <p:spPr>
          <a:xfrm>
            <a:off x="3953435" y="2209800"/>
            <a:ext cx="909918"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Rectangle 5"/>
          <p:cNvSpPr/>
          <p:nvPr/>
        </p:nvSpPr>
        <p:spPr>
          <a:xfrm>
            <a:off x="920875" y="5322351"/>
            <a:ext cx="7239000" cy="923330"/>
          </a:xfrm>
          <a:prstGeom prst="rect">
            <a:avLst/>
          </a:prstGeom>
        </p:spPr>
        <p:txBody>
          <a:bodyPr wrap="square">
            <a:spAutoFit/>
          </a:bodyPr>
          <a:lstStyle/>
          <a:p>
            <a:r>
              <a:rPr lang="en-US" i="1" dirty="0" smtClean="0"/>
              <a:t>“ </a:t>
            </a:r>
            <a:r>
              <a:rPr lang="en-US" b="1" i="1" dirty="0" smtClean="0"/>
              <a:t>Electrification </a:t>
            </a:r>
            <a:r>
              <a:rPr lang="en-US" b="1" i="1" dirty="0"/>
              <a:t>is a done deal</a:t>
            </a:r>
            <a:r>
              <a:rPr lang="en-US" i="1" dirty="0"/>
              <a:t> </a:t>
            </a:r>
            <a:r>
              <a:rPr lang="en-US" i="1" dirty="0" smtClean="0"/>
              <a:t>as </a:t>
            </a:r>
            <a:r>
              <a:rPr lang="en-US" i="1" dirty="0"/>
              <a:t>several countries have announced a deadline for the sale of internal combustion engine cars to end.  Electric vehicles are on the cusp of another </a:t>
            </a:r>
            <a:r>
              <a:rPr lang="en-US" i="1" dirty="0" smtClean="0"/>
              <a:t>boom</a:t>
            </a:r>
            <a:r>
              <a:rPr lang="en-US" i="1" dirty="0"/>
              <a:t>.</a:t>
            </a:r>
            <a:r>
              <a:rPr lang="en-US" i="1" dirty="0" smtClean="0"/>
              <a:t>”</a:t>
            </a:r>
            <a:r>
              <a:rPr lang="en-US" dirty="0" smtClean="0"/>
              <a:t>    BYD Chairman </a:t>
            </a:r>
            <a:r>
              <a:rPr lang="en-US" dirty="0"/>
              <a:t>Wang </a:t>
            </a:r>
            <a:r>
              <a:rPr lang="en-US" dirty="0" smtClean="0"/>
              <a:t>Chuanfu </a:t>
            </a:r>
            <a:endParaRPr lang="en-US" dirty="0"/>
          </a:p>
        </p:txBody>
      </p:sp>
      <p:sp>
        <p:nvSpPr>
          <p:cNvPr id="7" name="Rectangle 6"/>
          <p:cNvSpPr/>
          <p:nvPr/>
        </p:nvSpPr>
        <p:spPr>
          <a:xfrm>
            <a:off x="4417359" y="5013976"/>
            <a:ext cx="3886200" cy="276999"/>
          </a:xfrm>
          <a:prstGeom prst="rect">
            <a:avLst/>
          </a:prstGeom>
        </p:spPr>
        <p:txBody>
          <a:bodyPr wrap="square">
            <a:spAutoFit/>
          </a:bodyPr>
          <a:lstStyle/>
          <a:p>
            <a:r>
              <a:rPr lang="en-US" sz="1000" dirty="0" smtClean="0"/>
              <a:t>Memo: Slide courtesy of Mr</a:t>
            </a:r>
            <a:r>
              <a:rPr lang="en-US" sz="1000" dirty="0"/>
              <a:t>. Xingyi Xu of Shanghai Dajun </a:t>
            </a:r>
            <a:r>
              <a:rPr lang="en-US" sz="1000" dirty="0" smtClean="0"/>
              <a:t>Technologies</a:t>
            </a:r>
            <a:r>
              <a:rPr lang="en-US" sz="1200" dirty="0" smtClean="0"/>
              <a:t>.</a:t>
            </a:r>
            <a:endParaRPr lang="en-US" sz="1200" dirty="0"/>
          </a:p>
        </p:txBody>
      </p:sp>
    </p:spTree>
    <p:extLst>
      <p:ext uri="{BB962C8B-B14F-4D97-AF65-F5344CB8AC3E}">
        <p14:creationId xmlns:p14="http://schemas.microsoft.com/office/powerpoint/2010/main" val="1171109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pPr>
              <a:lnSpc>
                <a:spcPts val="3200"/>
              </a:lnSpc>
            </a:pPr>
            <a:r>
              <a:rPr lang="en-US" sz="3000" dirty="0" smtClean="0"/>
              <a:t>Paul V. Sheridan</a:t>
            </a:r>
            <a:br>
              <a:rPr lang="en-US" sz="3000" dirty="0" smtClean="0"/>
            </a:br>
            <a:r>
              <a:rPr lang="en-US" sz="3000" dirty="0" smtClean="0"/>
              <a:t>DDM Consulting</a:t>
            </a:r>
            <a:br>
              <a:rPr lang="en-US" sz="3000" dirty="0" smtClean="0"/>
            </a:br>
            <a:r>
              <a:rPr lang="en-US" sz="3000" dirty="0" smtClean="0"/>
              <a:t>Dearborn, Michigan USA</a:t>
            </a:r>
            <a:endParaRPr lang="en-US" sz="3000" dirty="0"/>
          </a:p>
        </p:txBody>
      </p:sp>
      <p:sp>
        <p:nvSpPr>
          <p:cNvPr id="3" name="Content Placeholder 2"/>
          <p:cNvSpPr>
            <a:spLocks noGrp="1"/>
          </p:cNvSpPr>
          <p:nvPr>
            <p:ph sz="half" idx="1"/>
          </p:nvPr>
        </p:nvSpPr>
        <p:spPr>
          <a:xfrm>
            <a:off x="457200" y="1524000"/>
            <a:ext cx="4114800" cy="4495800"/>
          </a:xfrm>
        </p:spPr>
        <p:txBody>
          <a:bodyPr>
            <a:normAutofit fontScale="25000" lnSpcReduction="20000"/>
          </a:bodyPr>
          <a:lstStyle/>
          <a:p>
            <a:pPr marL="0" indent="0">
              <a:lnSpc>
                <a:spcPts val="1300"/>
              </a:lnSpc>
              <a:buNone/>
            </a:pPr>
            <a:r>
              <a:rPr lang="en-US" sz="4200" dirty="0"/>
              <a:t>After a </a:t>
            </a:r>
            <a:r>
              <a:rPr lang="en-US" sz="4200" dirty="0" smtClean="0"/>
              <a:t>career </a:t>
            </a:r>
            <a:r>
              <a:rPr lang="en-US" sz="4200" dirty="0"/>
              <a:t>with </a:t>
            </a:r>
            <a:r>
              <a:rPr lang="en-US" sz="4200" dirty="0" smtClean="0"/>
              <a:t>OEMs, </a:t>
            </a:r>
            <a:r>
              <a:rPr lang="en-US" sz="4200" dirty="0"/>
              <a:t>Paul Sheridan </a:t>
            </a:r>
            <a:r>
              <a:rPr lang="en-US" sz="4200" dirty="0" smtClean="0"/>
              <a:t>specializes </a:t>
            </a:r>
            <a:r>
              <a:rPr lang="en-US" sz="4200" dirty="0"/>
              <a:t>in transportation safety and efficiency</a:t>
            </a:r>
            <a:r>
              <a:rPr lang="en-US" sz="4200" dirty="0" smtClean="0"/>
              <a:t>.   While at </a:t>
            </a:r>
            <a:r>
              <a:rPr lang="en-US" sz="4200" dirty="0"/>
              <a:t>Chrysler Corporation, Sheridan led the original prototype development of the world renowned Dodge-Cummins Diesel Pickup truck, and later designed and managed the engineering programs for that award-winning product. One of only three recipients of the Lee </a:t>
            </a:r>
            <a:r>
              <a:rPr lang="en-US" sz="4200" dirty="0" smtClean="0"/>
              <a:t>Iacocca </a:t>
            </a:r>
            <a:r>
              <a:rPr lang="en-US" sz="4200" dirty="0"/>
              <a:t>Chairman’s Award, Sheridan is </a:t>
            </a:r>
            <a:r>
              <a:rPr lang="en-US" sz="4200" dirty="0" smtClean="0"/>
              <a:t>also the </a:t>
            </a:r>
            <a:r>
              <a:rPr lang="en-US" sz="4200" dirty="0"/>
              <a:t>only person in history to win the Civil Justice Foundation National Champion’s Award for </a:t>
            </a:r>
            <a:r>
              <a:rPr lang="en-US" sz="4200" dirty="0" smtClean="0"/>
              <a:t>work </a:t>
            </a:r>
            <a:r>
              <a:rPr lang="en-US" sz="4200" dirty="0"/>
              <a:t>in transportation safety.  </a:t>
            </a:r>
            <a:r>
              <a:rPr lang="en-US" sz="4200" dirty="0" smtClean="0"/>
              <a:t> With testimony that </a:t>
            </a:r>
            <a:r>
              <a:rPr lang="en-US" sz="4200" dirty="0"/>
              <a:t>ranges from the </a:t>
            </a:r>
            <a:r>
              <a:rPr lang="en-US" sz="4200" dirty="0" smtClean="0"/>
              <a:t>local/federal </a:t>
            </a:r>
            <a:r>
              <a:rPr lang="en-US" sz="4200" dirty="0"/>
              <a:t>courts, </a:t>
            </a:r>
            <a:r>
              <a:rPr lang="en-US" sz="4200" dirty="0" smtClean="0"/>
              <a:t>the </a:t>
            </a:r>
            <a:r>
              <a:rPr lang="en-US" sz="4200" dirty="0"/>
              <a:t>United States Senate, </a:t>
            </a:r>
            <a:r>
              <a:rPr lang="en-US" sz="4200" dirty="0" smtClean="0"/>
              <a:t>to </a:t>
            </a:r>
            <a:r>
              <a:rPr lang="en-US" sz="4200" dirty="0"/>
              <a:t>the highest </a:t>
            </a:r>
            <a:r>
              <a:rPr lang="en-US" sz="4200" dirty="0" smtClean="0"/>
              <a:t>court, </a:t>
            </a:r>
            <a:r>
              <a:rPr lang="en-US" sz="4200" dirty="0"/>
              <a:t>the United States Supreme Court, Sheridan has been credited with numerous technological and regulatory advancements in safety under his </a:t>
            </a:r>
            <a:r>
              <a:rPr lang="en-US" sz="4200" dirty="0" smtClean="0"/>
              <a:t>adage:</a:t>
            </a:r>
          </a:p>
          <a:p>
            <a:pPr marL="0" indent="0" algn="ctr">
              <a:lnSpc>
                <a:spcPts val="1300"/>
              </a:lnSpc>
              <a:buNone/>
            </a:pPr>
            <a:r>
              <a:rPr lang="en-US" sz="4200" b="1" i="1" dirty="0" smtClean="0"/>
              <a:t>“</a:t>
            </a:r>
            <a:r>
              <a:rPr lang="en-US" sz="4200" b="1" i="1" dirty="0"/>
              <a:t>First and foremost, safety is a management issue</a:t>
            </a:r>
            <a:r>
              <a:rPr lang="en-US" sz="4200" b="1" i="1" dirty="0" smtClean="0"/>
              <a:t>.”</a:t>
            </a:r>
          </a:p>
          <a:p>
            <a:pPr marL="0" indent="0">
              <a:lnSpc>
                <a:spcPts val="1300"/>
              </a:lnSpc>
              <a:spcBef>
                <a:spcPts val="0"/>
              </a:spcBef>
              <a:buNone/>
            </a:pPr>
            <a:endParaRPr lang="en-US" sz="2400" b="1" dirty="0"/>
          </a:p>
          <a:p>
            <a:pPr marL="0" indent="0">
              <a:lnSpc>
                <a:spcPts val="1300"/>
              </a:lnSpc>
              <a:spcBef>
                <a:spcPts val="0"/>
              </a:spcBef>
              <a:buNone/>
            </a:pPr>
            <a:r>
              <a:rPr lang="en-US" sz="4200" dirty="0" smtClean="0"/>
              <a:t>With </a:t>
            </a:r>
            <a:r>
              <a:rPr lang="en-US" sz="4200" dirty="0"/>
              <a:t>degrees in physics, mathematics, and computer science (BS), and a Master’s </a:t>
            </a:r>
            <a:r>
              <a:rPr lang="en-US" sz="4200" dirty="0" smtClean="0"/>
              <a:t>in Business </a:t>
            </a:r>
            <a:r>
              <a:rPr lang="en-US" sz="4200" dirty="0"/>
              <a:t>(MBA) from </a:t>
            </a:r>
            <a:r>
              <a:rPr lang="en-US" sz="4200" dirty="0" smtClean="0"/>
              <a:t>Cornell University</a:t>
            </a:r>
            <a:r>
              <a:rPr lang="en-US" sz="4200" dirty="0"/>
              <a:t>, Sheridan </a:t>
            </a:r>
            <a:r>
              <a:rPr lang="en-US" sz="4200" dirty="0" smtClean="0"/>
              <a:t>concentrates on </a:t>
            </a:r>
            <a:r>
              <a:rPr lang="en-US" sz="4200" dirty="0"/>
              <a:t>the safety and efficiency </a:t>
            </a:r>
            <a:r>
              <a:rPr lang="en-US" sz="4200" dirty="0" smtClean="0"/>
              <a:t>of </a:t>
            </a:r>
            <a:r>
              <a:rPr lang="en-US" sz="4200" dirty="0"/>
              <a:t>electric mobility. </a:t>
            </a:r>
            <a:r>
              <a:rPr lang="en-US" sz="4200" dirty="0" smtClean="0"/>
              <a:t> Environmental </a:t>
            </a:r>
            <a:r>
              <a:rPr lang="en-US" sz="4200" dirty="0"/>
              <a:t>protections offered by </a:t>
            </a:r>
            <a:r>
              <a:rPr lang="en-US" sz="4200" dirty="0" smtClean="0"/>
              <a:t>EVs </a:t>
            </a:r>
            <a:r>
              <a:rPr lang="en-US" sz="4200" dirty="0"/>
              <a:t>will </a:t>
            </a:r>
            <a:r>
              <a:rPr lang="en-US" sz="4200" dirty="0" smtClean="0"/>
              <a:t>demand and  </a:t>
            </a:r>
            <a:r>
              <a:rPr lang="en-US" sz="4200" b="1" i="1" dirty="0" smtClean="0"/>
              <a:t>drive</a:t>
            </a:r>
            <a:r>
              <a:rPr lang="en-US" sz="4200" dirty="0" smtClean="0"/>
              <a:t> </a:t>
            </a:r>
            <a:r>
              <a:rPr lang="en-US" sz="4200" dirty="0"/>
              <a:t>energy sources that </a:t>
            </a:r>
            <a:r>
              <a:rPr lang="en-US" sz="4200" dirty="0" smtClean="0"/>
              <a:t>demonstrate true sustainability.</a:t>
            </a:r>
            <a:r>
              <a:rPr lang="en-US" sz="4200" dirty="0"/>
              <a:t>  </a:t>
            </a:r>
            <a:r>
              <a:rPr lang="en-US" sz="4200" dirty="0" smtClean="0"/>
              <a:t> </a:t>
            </a:r>
          </a:p>
          <a:p>
            <a:pPr marL="0" indent="0">
              <a:lnSpc>
                <a:spcPts val="1300"/>
              </a:lnSpc>
              <a:spcBef>
                <a:spcPts val="0"/>
              </a:spcBef>
              <a:buNone/>
            </a:pPr>
            <a:endParaRPr lang="en-US" sz="4200" dirty="0"/>
          </a:p>
          <a:p>
            <a:pPr marL="0" indent="0">
              <a:lnSpc>
                <a:spcPts val="1300"/>
              </a:lnSpc>
              <a:spcBef>
                <a:spcPts val="0"/>
              </a:spcBef>
              <a:buNone/>
            </a:pPr>
            <a:r>
              <a:rPr lang="en-US" sz="4200" b="1" dirty="0" smtClean="0"/>
              <a:t>Proposal:  </a:t>
            </a:r>
            <a:r>
              <a:rPr lang="en-US" sz="4200" dirty="0" smtClean="0"/>
              <a:t>Formerly </a:t>
            </a:r>
            <a:r>
              <a:rPr lang="en-US" sz="4200" dirty="0"/>
              <a:t>a nuclear reactor operator, </a:t>
            </a:r>
            <a:r>
              <a:rPr lang="en-US" sz="4200" dirty="0" smtClean="0"/>
              <a:t>a long-term perspective is proposed which recognizes the incremental electrical energy requirements of the EV paradigm.  To maximize the benefits of EVs, deployment </a:t>
            </a:r>
            <a:r>
              <a:rPr lang="en-US" sz="4200" dirty="0"/>
              <a:t>of modern grid technologies, fortified by </a:t>
            </a:r>
            <a:r>
              <a:rPr lang="en-US" sz="4200" dirty="0" smtClean="0"/>
              <a:t>the reliability and predictability of third </a:t>
            </a:r>
            <a:r>
              <a:rPr lang="en-US" sz="4200" dirty="0"/>
              <a:t>and fourth generation nuclear power </a:t>
            </a:r>
            <a:r>
              <a:rPr lang="en-US" sz="4200" dirty="0" smtClean="0"/>
              <a:t>plants, </a:t>
            </a:r>
            <a:r>
              <a:rPr lang="en-US" sz="4200" dirty="0"/>
              <a:t>will be </a:t>
            </a:r>
            <a:r>
              <a:rPr lang="en-US" sz="4200" dirty="0" smtClean="0"/>
              <a:t>required</a:t>
            </a:r>
            <a:r>
              <a:rPr lang="en-US" sz="4200" dirty="0"/>
              <a:t> </a:t>
            </a:r>
            <a:r>
              <a:rPr lang="en-US" sz="4200" dirty="0" smtClean="0"/>
              <a:t>. . .</a:t>
            </a:r>
            <a:endParaRPr lang="en-US" dirty="0"/>
          </a:p>
        </p:txBody>
      </p:sp>
      <p:sp>
        <p:nvSpPr>
          <p:cNvPr id="4" name="Content Placeholder 3"/>
          <p:cNvSpPr>
            <a:spLocks noGrp="1"/>
          </p:cNvSpPr>
          <p:nvPr>
            <p:ph sz="half" idx="2"/>
          </p:nvPr>
        </p:nvSpPr>
        <p:spPr/>
        <p:txBody>
          <a:bodyPr>
            <a:normAutofit fontScale="250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sz="4400" dirty="0" smtClean="0">
                <a:solidFill>
                  <a:prstClr val="black"/>
                </a:solidFill>
              </a:rPr>
              <a:t>Paul Sheridan </a:t>
            </a:r>
            <a:r>
              <a:rPr lang="en-US" sz="4400" dirty="0">
                <a:solidFill>
                  <a:prstClr val="black"/>
                </a:solidFill>
              </a:rPr>
              <a:t>is </a:t>
            </a:r>
            <a:r>
              <a:rPr lang="en-US" sz="4400" dirty="0" smtClean="0">
                <a:solidFill>
                  <a:prstClr val="black"/>
                </a:solidFill>
              </a:rPr>
              <a:t>the </a:t>
            </a:r>
            <a:r>
              <a:rPr lang="en-US" sz="4400" dirty="0">
                <a:solidFill>
                  <a:prstClr val="black"/>
                </a:solidFill>
              </a:rPr>
              <a:t>only person </a:t>
            </a:r>
            <a:r>
              <a:rPr lang="en-US" sz="4400" dirty="0" smtClean="0">
                <a:solidFill>
                  <a:prstClr val="black"/>
                </a:solidFill>
              </a:rPr>
              <a:t>to </a:t>
            </a:r>
            <a:r>
              <a:rPr lang="en-US" sz="4400" dirty="0">
                <a:solidFill>
                  <a:prstClr val="black"/>
                </a:solidFill>
              </a:rPr>
              <a:t>win the Civil Justice Foundation National Champion’s Award for work in transportation </a:t>
            </a:r>
            <a:r>
              <a:rPr lang="en-US" sz="4400" dirty="0" smtClean="0">
                <a:solidFill>
                  <a:prstClr val="black"/>
                </a:solidFill>
              </a:rPr>
              <a:t>safety; now concentrates </a:t>
            </a:r>
            <a:r>
              <a:rPr lang="en-US" sz="4400" dirty="0">
                <a:solidFill>
                  <a:prstClr val="black"/>
                </a:solidFill>
              </a:rPr>
              <a:t>on the safety and efficiency of electric mobility. </a:t>
            </a:r>
            <a:endParaRPr lang="en-US" sz="5600" dirty="0"/>
          </a:p>
        </p:txBody>
      </p:sp>
      <p:pic>
        <p:nvPicPr>
          <p:cNvPr id="2050" name="Picture 2" descr="C:\Users\PaulVSheridan\AppData\Local\Microsoft\Windows\Temporary Internet Files\Content.Outlook\TLDT2OFK\pvs-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3879" y="2174268"/>
            <a:ext cx="3923974" cy="2623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9331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8847" y="609600"/>
            <a:ext cx="6553200" cy="369332"/>
          </a:xfrm>
          <a:prstGeom prst="rect">
            <a:avLst/>
          </a:prstGeom>
        </p:spPr>
        <p:txBody>
          <a:bodyPr wrap="square">
            <a:spAutoFit/>
          </a:bodyPr>
          <a:lstStyle/>
          <a:p>
            <a:pPr algn="ctr"/>
            <a:r>
              <a:rPr lang="en-US" b="1" dirty="0"/>
              <a:t>Very Brief Review of World Leader in Electric Mobility : China</a:t>
            </a:r>
          </a:p>
        </p:txBody>
      </p:sp>
      <p:pic>
        <p:nvPicPr>
          <p:cNvPr id="3" name="Picture 2">
            <a:hlinkClick r:id="rId3"/>
          </p:cNvPr>
          <p:cNvPicPr/>
          <p:nvPr/>
        </p:nvPicPr>
        <p:blipFill>
          <a:blip r:embed="rId4">
            <a:extLst>
              <a:ext uri="{28A0092B-C50C-407E-A947-70E740481C1C}">
                <a14:useLocalDpi xmlns:a14="http://schemas.microsoft.com/office/drawing/2010/main" val="0"/>
              </a:ext>
            </a:extLst>
          </a:blip>
          <a:stretch>
            <a:fillRect/>
          </a:stretch>
        </p:blipFill>
        <p:spPr>
          <a:xfrm>
            <a:off x="990600" y="1165412"/>
            <a:ext cx="7239000" cy="1581150"/>
          </a:xfrm>
          <a:prstGeom prst="rect">
            <a:avLst/>
          </a:prstGeom>
          <a:effectLst>
            <a:glow rad="63500">
              <a:srgbClr val="1F497D">
                <a:lumMod val="60000"/>
                <a:lumOff val="40000"/>
              </a:srgbClr>
            </a:glow>
          </a:effectLst>
        </p:spPr>
      </p:pic>
      <p:sp>
        <p:nvSpPr>
          <p:cNvPr id="4" name="Rectangle 3"/>
          <p:cNvSpPr/>
          <p:nvPr/>
        </p:nvSpPr>
        <p:spPr>
          <a:xfrm>
            <a:off x="990600" y="3048000"/>
            <a:ext cx="7239000" cy="584775"/>
          </a:xfrm>
          <a:prstGeom prst="rect">
            <a:avLst/>
          </a:prstGeom>
          <a:solidFill>
            <a:srgbClr val="FFFF00"/>
          </a:solidFill>
        </p:spPr>
        <p:txBody>
          <a:bodyPr wrap="square">
            <a:spAutoFit/>
          </a:bodyPr>
          <a:lstStyle/>
          <a:p>
            <a:pPr marR="0" lvl="0">
              <a:spcBef>
                <a:spcPts val="0"/>
              </a:spcBef>
              <a:spcAft>
                <a:spcPts val="0"/>
              </a:spcAft>
              <a:buSzPts val="1200"/>
            </a:pPr>
            <a:r>
              <a:rPr lang="en-US" sz="1600" b="1" dirty="0">
                <a:highlight>
                  <a:srgbClr val="FFFF00"/>
                </a:highlight>
                <a:latin typeface="Arial"/>
                <a:ea typeface="Times New Roman"/>
                <a:cs typeface="Times New Roman"/>
              </a:rPr>
              <a:t>Does </a:t>
            </a:r>
            <a:r>
              <a:rPr lang="en-US" sz="1600" b="1" dirty="0" smtClean="0">
                <a:highlight>
                  <a:srgbClr val="FFFF00"/>
                </a:highlight>
                <a:latin typeface="Arial"/>
                <a:ea typeface="Times New Roman"/>
                <a:cs typeface="Times New Roman"/>
              </a:rPr>
              <a:t>China intend to </a:t>
            </a:r>
            <a:r>
              <a:rPr lang="en-US" sz="1600" b="1" dirty="0">
                <a:highlight>
                  <a:srgbClr val="FFFF00"/>
                </a:highlight>
                <a:latin typeface="Arial"/>
                <a:ea typeface="Times New Roman"/>
                <a:cs typeface="Times New Roman"/>
              </a:rPr>
              <a:t>charge the batteries of </a:t>
            </a:r>
            <a:r>
              <a:rPr lang="en-US" sz="1600" b="1" dirty="0" smtClean="0">
                <a:highlight>
                  <a:srgbClr val="FFFF00"/>
                </a:highlight>
                <a:latin typeface="Arial"/>
                <a:ea typeface="Times New Roman"/>
                <a:cs typeface="Times New Roman"/>
              </a:rPr>
              <a:t>its EV </a:t>
            </a:r>
            <a:r>
              <a:rPr lang="en-US" sz="1600" b="1" dirty="0">
                <a:highlight>
                  <a:srgbClr val="FFFF00"/>
                </a:highlight>
                <a:latin typeface="Arial"/>
                <a:ea typeface="Times New Roman"/>
                <a:cs typeface="Times New Roman"/>
              </a:rPr>
              <a:t>fleet </a:t>
            </a:r>
            <a:r>
              <a:rPr lang="en-US" sz="1600" b="1" dirty="0" smtClean="0">
                <a:highlight>
                  <a:srgbClr val="FFFF00"/>
                </a:highlight>
                <a:latin typeface="Arial"/>
                <a:ea typeface="Times New Roman"/>
                <a:cs typeface="Times New Roman"/>
              </a:rPr>
              <a:t>by </a:t>
            </a:r>
            <a:r>
              <a:rPr lang="en-US" sz="1600" b="1" dirty="0">
                <a:highlight>
                  <a:srgbClr val="FFFF00"/>
                </a:highlight>
                <a:latin typeface="Arial"/>
                <a:ea typeface="Times New Roman"/>
                <a:cs typeface="Times New Roman"/>
              </a:rPr>
              <a:t>use of </a:t>
            </a:r>
            <a:endParaRPr lang="en-US" sz="1600" b="1" dirty="0" smtClean="0">
              <a:highlight>
                <a:srgbClr val="FFFF00"/>
              </a:highlight>
              <a:latin typeface="Arial"/>
              <a:ea typeface="Times New Roman"/>
              <a:cs typeface="Times New Roman"/>
            </a:endParaRPr>
          </a:p>
          <a:p>
            <a:pPr marR="0" lvl="0">
              <a:spcBef>
                <a:spcPts val="0"/>
              </a:spcBef>
              <a:spcAft>
                <a:spcPts val="0"/>
              </a:spcAft>
              <a:buSzPts val="1200"/>
            </a:pPr>
            <a:r>
              <a:rPr lang="en-US" sz="1600" b="1" dirty="0" smtClean="0">
                <a:highlight>
                  <a:srgbClr val="FFFF00"/>
                </a:highlight>
                <a:latin typeface="Arial"/>
                <a:ea typeface="Times New Roman"/>
                <a:cs typeface="Times New Roman"/>
              </a:rPr>
              <a:t>wind </a:t>
            </a:r>
            <a:r>
              <a:rPr lang="en-US" sz="1600" b="1" dirty="0">
                <a:highlight>
                  <a:srgbClr val="FFFF00"/>
                </a:highlight>
                <a:latin typeface="Arial"/>
                <a:ea typeface="Times New Roman"/>
                <a:cs typeface="Times New Roman"/>
              </a:rPr>
              <a:t>farms and/or solar </a:t>
            </a:r>
            <a:r>
              <a:rPr lang="en-US" sz="1600" b="1" dirty="0" smtClean="0">
                <a:highlight>
                  <a:srgbClr val="FFFF00"/>
                </a:highlight>
                <a:latin typeface="Arial"/>
                <a:ea typeface="Times New Roman"/>
                <a:cs typeface="Times New Roman"/>
              </a:rPr>
              <a:t>farms ?</a:t>
            </a:r>
            <a:endParaRPr lang="en-US" sz="1600" dirty="0">
              <a:effectLst/>
              <a:latin typeface="Arial"/>
              <a:ea typeface="Times New Roman"/>
              <a:cs typeface="Times New Roman"/>
            </a:endParaRPr>
          </a:p>
        </p:txBody>
      </p:sp>
      <p:sp>
        <p:nvSpPr>
          <p:cNvPr id="5" name="Rectangle 4"/>
          <p:cNvSpPr/>
          <p:nvPr/>
        </p:nvSpPr>
        <p:spPr>
          <a:xfrm>
            <a:off x="990600" y="3886200"/>
            <a:ext cx="7239000" cy="830997"/>
          </a:xfrm>
          <a:prstGeom prst="rect">
            <a:avLst/>
          </a:prstGeom>
          <a:solidFill>
            <a:srgbClr val="FFFF00"/>
          </a:solidFill>
        </p:spPr>
        <p:txBody>
          <a:bodyPr wrap="square">
            <a:spAutoFit/>
          </a:bodyPr>
          <a:lstStyle/>
          <a:p>
            <a:r>
              <a:rPr lang="en-US" sz="1600" b="1" dirty="0">
                <a:latin typeface="Arial" panose="020B0604020202020204" pitchFamily="34" charset="0"/>
                <a:cs typeface="Arial" panose="020B0604020202020204" pitchFamily="34" charset="0"/>
              </a:rPr>
              <a:t>If China does ban the internal combustion engine (ICE) by 2030, what is </a:t>
            </a:r>
            <a:r>
              <a:rPr lang="en-US" sz="1600" b="1" dirty="0" smtClean="0">
                <a:latin typeface="Arial" panose="020B0604020202020204" pitchFamily="34" charset="0"/>
                <a:cs typeface="Arial" panose="020B0604020202020204" pitchFamily="34" charset="0"/>
              </a:rPr>
              <a:t>the </a:t>
            </a:r>
            <a:r>
              <a:rPr lang="en-US" sz="1600" b="1" u="sng" dirty="0">
                <a:latin typeface="Arial" panose="020B0604020202020204" pitchFamily="34" charset="0"/>
                <a:cs typeface="Arial" panose="020B0604020202020204" pitchFamily="34" charset="0"/>
              </a:rPr>
              <a:t>long-term</a:t>
            </a:r>
            <a:r>
              <a:rPr lang="en-US" sz="1600" b="1" dirty="0">
                <a:latin typeface="Arial" panose="020B0604020202020204" pitchFamily="34" charset="0"/>
                <a:cs typeface="Arial" panose="020B0604020202020204" pitchFamily="34" charset="0"/>
              </a:rPr>
              <a:t> solution to the enormous </a:t>
            </a:r>
            <a:r>
              <a:rPr lang="en-US" sz="1600" b="1" u="sng" dirty="0">
                <a:latin typeface="Arial" panose="020B0604020202020204" pitchFamily="34" charset="0"/>
                <a:cs typeface="Arial" panose="020B0604020202020204" pitchFamily="34" charset="0"/>
              </a:rPr>
              <a:t>incremental</a:t>
            </a:r>
            <a:r>
              <a:rPr lang="en-US" sz="1600" b="1" dirty="0">
                <a:latin typeface="Arial" panose="020B0604020202020204" pitchFamily="34" charset="0"/>
                <a:cs typeface="Arial" panose="020B0604020202020204" pitchFamily="34" charset="0"/>
              </a:rPr>
              <a:t> electrical energy required to accommodate their new fleet of electric </a:t>
            </a:r>
            <a:r>
              <a:rPr lang="en-US" sz="1600" b="1" dirty="0" smtClean="0">
                <a:latin typeface="Arial" panose="020B0604020202020204" pitchFamily="34" charset="0"/>
                <a:cs typeface="Arial" panose="020B0604020202020204" pitchFamily="34" charset="0"/>
              </a:rPr>
              <a:t>vehicles ? </a:t>
            </a:r>
            <a:endParaRPr lang="en-US" sz="1600" dirty="0">
              <a:latin typeface="Arial" panose="020B0604020202020204" pitchFamily="34" charset="0"/>
              <a:cs typeface="Arial" panose="020B0604020202020204" pitchFamily="34" charset="0"/>
            </a:endParaRPr>
          </a:p>
        </p:txBody>
      </p:sp>
      <p:sp>
        <p:nvSpPr>
          <p:cNvPr id="6" name="Rectangle 5"/>
          <p:cNvSpPr/>
          <p:nvPr/>
        </p:nvSpPr>
        <p:spPr>
          <a:xfrm>
            <a:off x="990600" y="4876800"/>
            <a:ext cx="7247965" cy="1077218"/>
          </a:xfrm>
          <a:prstGeom prst="rect">
            <a:avLst/>
          </a:prstGeom>
          <a:solidFill>
            <a:srgbClr val="FFFF00"/>
          </a:solidFill>
        </p:spPr>
        <p:txBody>
          <a:bodyPr wrap="square">
            <a:spAutoFit/>
          </a:bodyPr>
          <a:lstStyle/>
          <a:p>
            <a:pPr lvl="0"/>
            <a:r>
              <a:rPr lang="en-US" sz="1600" b="1" dirty="0">
                <a:latin typeface="Arial" panose="020B0604020202020204" pitchFamily="34" charset="0"/>
                <a:cs typeface="Arial" panose="020B0604020202020204" pitchFamily="34" charset="0"/>
              </a:rPr>
              <a:t>Would it not be prudent to </a:t>
            </a:r>
            <a:r>
              <a:rPr lang="en-US" sz="1600" b="1" dirty="0" smtClean="0">
                <a:latin typeface="Arial" panose="020B0604020202020204" pitchFamily="34" charset="0"/>
                <a:cs typeface="Arial" panose="020B0604020202020204" pitchFamily="34" charset="0"/>
              </a:rPr>
              <a:t>study </a:t>
            </a:r>
            <a:r>
              <a:rPr lang="en-US" sz="1600" b="1" dirty="0">
                <a:latin typeface="Arial" panose="020B0604020202020204" pitchFamily="34" charset="0"/>
                <a:cs typeface="Arial" panose="020B0604020202020204" pitchFamily="34" charset="0"/>
              </a:rPr>
              <a:t>the China approach, wherein capital </a:t>
            </a:r>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that was previously squandered in “carbon sequestration” retrofits of </a:t>
            </a:r>
            <a:r>
              <a:rPr lang="en-US" sz="1600" b="1" dirty="0" smtClean="0">
                <a:latin typeface="Arial" panose="020B0604020202020204" pitchFamily="34" charset="0"/>
                <a:cs typeface="Arial" panose="020B0604020202020204" pitchFamily="34" charset="0"/>
              </a:rPr>
              <a:t>coal-fired plants</a:t>
            </a:r>
            <a:r>
              <a:rPr lang="en-US" sz="1600" b="1" dirty="0">
                <a:latin typeface="Arial" panose="020B0604020202020204" pitchFamily="34" charset="0"/>
                <a:cs typeface="Arial" panose="020B0604020202020204" pitchFamily="34" charset="0"/>
              </a:rPr>
              <a:t>, is now deployed to the construction of modern highly reliable and truly sustainable nuclear </a:t>
            </a:r>
            <a:r>
              <a:rPr lang="en-US" sz="1600" b="1" dirty="0" smtClean="0">
                <a:latin typeface="Arial" panose="020B0604020202020204" pitchFamily="34" charset="0"/>
                <a:cs typeface="Arial" panose="020B0604020202020204" pitchFamily="34" charset="0"/>
              </a:rPr>
              <a:t>power ?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63175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p:nvPr/>
        </p:nvPicPr>
        <p:blipFill>
          <a:blip r:embed="rId4">
            <a:extLst>
              <a:ext uri="{28A0092B-C50C-407E-A947-70E740481C1C}">
                <a14:useLocalDpi xmlns:a14="http://schemas.microsoft.com/office/drawing/2010/main" val="0"/>
              </a:ext>
            </a:extLst>
          </a:blip>
          <a:stretch>
            <a:fillRect/>
          </a:stretch>
        </p:blipFill>
        <p:spPr>
          <a:xfrm>
            <a:off x="914400" y="1219200"/>
            <a:ext cx="7315199" cy="3109595"/>
          </a:xfrm>
          <a:prstGeom prst="rect">
            <a:avLst/>
          </a:prstGeom>
          <a:effectLst>
            <a:glow rad="63500">
              <a:schemeClr val="accent2">
                <a:lumMod val="40000"/>
                <a:lumOff val="60000"/>
              </a:schemeClr>
            </a:glow>
          </a:effectLst>
        </p:spPr>
      </p:pic>
      <p:sp>
        <p:nvSpPr>
          <p:cNvPr id="3" name="Rectangle 2"/>
          <p:cNvSpPr/>
          <p:nvPr/>
        </p:nvSpPr>
        <p:spPr>
          <a:xfrm>
            <a:off x="914400" y="533400"/>
            <a:ext cx="7315200" cy="369332"/>
          </a:xfrm>
          <a:prstGeom prst="rect">
            <a:avLst/>
          </a:prstGeom>
        </p:spPr>
        <p:txBody>
          <a:bodyPr wrap="square">
            <a:spAutoFit/>
          </a:bodyPr>
          <a:lstStyle/>
          <a:p>
            <a:pPr algn="ctr"/>
            <a:r>
              <a:rPr lang="en-US" b="1" dirty="0"/>
              <a:t>Very Brief Review of World Leader in Electric Mobility : China</a:t>
            </a:r>
          </a:p>
        </p:txBody>
      </p:sp>
      <p:sp>
        <p:nvSpPr>
          <p:cNvPr id="4" name="Rectangle 3"/>
          <p:cNvSpPr/>
          <p:nvPr/>
        </p:nvSpPr>
        <p:spPr>
          <a:xfrm>
            <a:off x="914398" y="4648200"/>
            <a:ext cx="7315199" cy="1138773"/>
          </a:xfrm>
          <a:prstGeom prst="rect">
            <a:avLst/>
          </a:prstGeom>
          <a:solidFill>
            <a:srgbClr val="FFFF00"/>
          </a:solidFill>
        </p:spPr>
        <p:txBody>
          <a:bodyPr wrap="square">
            <a:spAutoFit/>
          </a:bodyPr>
          <a:lstStyle/>
          <a:p>
            <a:r>
              <a:rPr lang="en-US" sz="1500" dirty="0"/>
              <a:t>China’s commitment to modern sustainable nuclear </a:t>
            </a:r>
            <a:r>
              <a:rPr lang="en-US" sz="1500" dirty="0" smtClean="0"/>
              <a:t>power, </a:t>
            </a:r>
            <a:r>
              <a:rPr lang="en-US" sz="1500" dirty="0"/>
              <a:t>and its commitment to </a:t>
            </a:r>
            <a:r>
              <a:rPr lang="en-US" sz="1500" dirty="0" smtClean="0"/>
              <a:t>EVs </a:t>
            </a:r>
            <a:endParaRPr lang="en-US" sz="1500" dirty="0"/>
          </a:p>
          <a:p>
            <a:r>
              <a:rPr lang="en-US" sz="1500" u="sng" dirty="0" smtClean="0"/>
              <a:t>are </a:t>
            </a:r>
            <a:r>
              <a:rPr lang="en-US" sz="1500" u="sng" dirty="0"/>
              <a:t>inextricably </a:t>
            </a:r>
            <a:r>
              <a:rPr lang="en-US" sz="1500" u="sng" dirty="0" smtClean="0"/>
              <a:t>connected</a:t>
            </a:r>
            <a:r>
              <a:rPr lang="en-US" sz="1500" dirty="0"/>
              <a:t>.</a:t>
            </a:r>
            <a:endParaRPr lang="en-US" sz="1500" dirty="0" smtClean="0"/>
          </a:p>
          <a:p>
            <a:endParaRPr lang="en-US" sz="800" dirty="0"/>
          </a:p>
          <a:p>
            <a:r>
              <a:rPr lang="en-US" sz="1500" dirty="0" smtClean="0"/>
              <a:t>The </a:t>
            </a:r>
            <a:r>
              <a:rPr lang="en-US" sz="1500" dirty="0"/>
              <a:t>former allows the </a:t>
            </a:r>
            <a:r>
              <a:rPr lang="en-US" sz="1500" dirty="0" smtClean="0"/>
              <a:t>latter </a:t>
            </a:r>
            <a:r>
              <a:rPr lang="en-US" sz="1500" dirty="0"/>
              <a:t>to </a:t>
            </a:r>
            <a:r>
              <a:rPr lang="en-US" sz="1500" dirty="0" smtClean="0"/>
              <a:t>be </a:t>
            </a:r>
            <a:r>
              <a:rPr lang="en-US" sz="1500" dirty="0"/>
              <a:t>not merely feasible, but </a:t>
            </a:r>
            <a:r>
              <a:rPr lang="en-US" sz="1500" dirty="0" smtClean="0"/>
              <a:t>robust:  </a:t>
            </a:r>
            <a:r>
              <a:rPr lang="en-US" sz="1500" b="1" dirty="0" smtClean="0"/>
              <a:t>These connected commitments </a:t>
            </a:r>
            <a:r>
              <a:rPr lang="en-US" sz="1500" b="1" dirty="0"/>
              <a:t>resolve the pollution issues at both ends of the </a:t>
            </a:r>
            <a:r>
              <a:rPr lang="en-US" sz="1500" b="1" dirty="0" smtClean="0"/>
              <a:t>“well-to-wheel” </a:t>
            </a:r>
            <a:r>
              <a:rPr lang="en-US" sz="1500" b="1" dirty="0"/>
              <a:t>life </a:t>
            </a:r>
            <a:r>
              <a:rPr lang="en-US" sz="1500" b="1" dirty="0" smtClean="0"/>
              <a:t>cycle.</a:t>
            </a:r>
            <a:endParaRPr lang="en-US" sz="1500" dirty="0"/>
          </a:p>
        </p:txBody>
      </p:sp>
    </p:spTree>
    <p:extLst>
      <p:ext uri="{BB962C8B-B14F-4D97-AF65-F5344CB8AC3E}">
        <p14:creationId xmlns:p14="http://schemas.microsoft.com/office/powerpoint/2010/main" val="1385939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367553"/>
            <a:ext cx="7239000" cy="369332"/>
          </a:xfrm>
          <a:prstGeom prst="rect">
            <a:avLst/>
          </a:prstGeom>
        </p:spPr>
        <p:txBody>
          <a:bodyPr wrap="square">
            <a:spAutoFit/>
          </a:bodyPr>
          <a:lstStyle/>
          <a:p>
            <a:pPr algn="ctr"/>
            <a:r>
              <a:rPr lang="en-US" b="1" dirty="0"/>
              <a:t>Very Brief Review of World Leader in Electric Mobility : China</a:t>
            </a:r>
          </a:p>
        </p:txBody>
      </p:sp>
      <p:pic>
        <p:nvPicPr>
          <p:cNvPr id="7170" name="Picture 2" descr="C:\Users\PaulVSheridan\Desktop\SAE+\China Presentation\Gen 3 snip.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066800"/>
            <a:ext cx="7815262" cy="2111274"/>
          </a:xfrm>
          <a:prstGeom prst="rect">
            <a:avLst/>
          </a:prstGeom>
          <a:noFill/>
          <a:effectLst>
            <a:glow rad="63500">
              <a:schemeClr val="accent2">
                <a:lumMod val="40000"/>
                <a:lumOff val="60000"/>
              </a:schemeClr>
            </a:glow>
          </a:effectLst>
          <a:extLst>
            <a:ext uri="{909E8E84-426E-40DD-AFC4-6F175D3DCCD1}">
              <a14:hiddenFill xmlns:a14="http://schemas.microsoft.com/office/drawing/2010/main">
                <a:solidFill>
                  <a:srgbClr val="FFFFFF"/>
                </a:solidFill>
              </a14:hiddenFill>
            </a:ext>
          </a:extLst>
        </p:spPr>
      </p:pic>
      <p:pic>
        <p:nvPicPr>
          <p:cNvPr id="7171" name="Picture 3" descr="C:\Users\PaulVSheridan\Desktop\edx Course\2 - Second Course\Final Assignment\Paper\ap-1000 milestones-4.JPG">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3397" y="3429000"/>
            <a:ext cx="5033403" cy="2943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6641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1271" y="515034"/>
            <a:ext cx="6934200" cy="646331"/>
          </a:xfrm>
          <a:prstGeom prst="rect">
            <a:avLst/>
          </a:prstGeom>
        </p:spPr>
        <p:txBody>
          <a:bodyPr wrap="square">
            <a:spAutoFit/>
          </a:bodyPr>
          <a:lstStyle/>
          <a:p>
            <a:pPr algn="ctr"/>
            <a:r>
              <a:rPr lang="en-US" b="1" dirty="0"/>
              <a:t>Advanced Nuclear Energy </a:t>
            </a:r>
            <a:r>
              <a:rPr lang="en-US" b="1" dirty="0" smtClean="0"/>
              <a:t>Concepts and the </a:t>
            </a:r>
            <a:r>
              <a:rPr lang="en-US" b="1" dirty="0"/>
              <a:t>Nuclear Waste </a:t>
            </a:r>
            <a:r>
              <a:rPr lang="en-US" b="1" dirty="0" smtClean="0"/>
              <a:t>Issue: </a:t>
            </a:r>
          </a:p>
          <a:p>
            <a:pPr algn="ctr"/>
            <a:r>
              <a:rPr lang="en-US" b="1" dirty="0" smtClean="0"/>
              <a:t>TerraPower and the Traveling Wave Reactor (TWR)</a:t>
            </a:r>
            <a:endParaRPr lang="en-US" dirty="0"/>
          </a:p>
        </p:txBody>
      </p:sp>
      <p:sp>
        <p:nvSpPr>
          <p:cNvPr id="3" name="Rectangle 2"/>
          <p:cNvSpPr/>
          <p:nvPr/>
        </p:nvSpPr>
        <p:spPr>
          <a:xfrm>
            <a:off x="4267200" y="1676399"/>
            <a:ext cx="3753971" cy="3785652"/>
          </a:xfrm>
          <a:prstGeom prst="rect">
            <a:avLst/>
          </a:prstGeom>
          <a:solidFill>
            <a:srgbClr val="FFFF00"/>
          </a:solidFill>
        </p:spPr>
        <p:txBody>
          <a:bodyPr wrap="square">
            <a:spAutoFit/>
          </a:bodyPr>
          <a:lstStyle/>
          <a:p>
            <a:pPr lvl="0"/>
            <a:r>
              <a:rPr lang="en-US" sz="1600" dirty="0"/>
              <a:t>Global depleted uranium </a:t>
            </a:r>
            <a:r>
              <a:rPr lang="en-US" sz="1600" dirty="0" smtClean="0"/>
              <a:t>(“</a:t>
            </a:r>
            <a:r>
              <a:rPr lang="en-US" sz="1600" dirty="0"/>
              <a:t>waste”) is a feedstock for the TerraPower TWR.  The USA alone has stored (under EO-12192) over 772,000 tons. </a:t>
            </a:r>
            <a:endParaRPr lang="en-US" sz="1600" dirty="0" smtClean="0"/>
          </a:p>
          <a:p>
            <a:pPr lvl="0"/>
            <a:endParaRPr lang="en-US" sz="800" dirty="0"/>
          </a:p>
          <a:p>
            <a:pPr lvl="0"/>
            <a:r>
              <a:rPr lang="en-US" sz="1600" dirty="0"/>
              <a:t>TerraPower estimates that the Paducah </a:t>
            </a:r>
            <a:r>
              <a:rPr lang="en-US" sz="1600" dirty="0" smtClean="0"/>
              <a:t>stockpile </a:t>
            </a:r>
            <a:r>
              <a:rPr lang="en-US" sz="1600" dirty="0"/>
              <a:t>alone represents </a:t>
            </a:r>
            <a:r>
              <a:rPr lang="en-US" sz="1600" dirty="0" smtClean="0"/>
              <a:t>an </a:t>
            </a:r>
            <a:r>
              <a:rPr lang="en-US" sz="1600" dirty="0"/>
              <a:t>energy resource equivalent to $100 </a:t>
            </a:r>
            <a:r>
              <a:rPr lang="en-US" sz="1600" u="sng" dirty="0"/>
              <a:t>trillion</a:t>
            </a:r>
            <a:r>
              <a:rPr lang="en-US" sz="1600" dirty="0"/>
              <a:t> worth of electricity</a:t>
            </a:r>
            <a:r>
              <a:rPr lang="en-US" sz="1600" dirty="0" smtClean="0"/>
              <a:t>.</a:t>
            </a:r>
          </a:p>
          <a:p>
            <a:pPr lvl="0"/>
            <a:endParaRPr lang="en-US" sz="800" dirty="0"/>
          </a:p>
          <a:p>
            <a:pPr lvl="0"/>
            <a:r>
              <a:rPr lang="en-US" sz="1600" dirty="0"/>
              <a:t>TerraPower estimates that TWR </a:t>
            </a:r>
            <a:r>
              <a:rPr lang="en-US" sz="1600" dirty="0" smtClean="0"/>
              <a:t>would </a:t>
            </a:r>
            <a:r>
              <a:rPr lang="en-US" sz="1600" dirty="0"/>
              <a:t>enable stockpiles of nuclear “waste”  to sustain over 80% of the global population at US levels of per capita energy usage . . . </a:t>
            </a:r>
            <a:r>
              <a:rPr lang="en-US" sz="1600" dirty="0" smtClean="0"/>
              <a:t>for </a:t>
            </a:r>
            <a:r>
              <a:rPr lang="en-US" sz="1600" dirty="0"/>
              <a:t>a thousand years . . . </a:t>
            </a:r>
            <a:r>
              <a:rPr lang="en-US" sz="1600" b="1" dirty="0"/>
              <a:t>without emitting any airborne pollutants</a:t>
            </a:r>
            <a:r>
              <a:rPr lang="en-US" sz="1600" b="1" dirty="0" smtClean="0"/>
              <a:t>.</a:t>
            </a:r>
          </a:p>
        </p:txBody>
      </p:sp>
      <p:pic>
        <p:nvPicPr>
          <p:cNvPr id="4" name="Picture 3">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a:off x="990600" y="1676400"/>
            <a:ext cx="3003176" cy="2057400"/>
          </a:xfrm>
          <a:prstGeom prst="rect">
            <a:avLst/>
          </a:prstGeom>
        </p:spPr>
      </p:pic>
      <p:sp>
        <p:nvSpPr>
          <p:cNvPr id="5" name="Rectangle 4"/>
          <p:cNvSpPr/>
          <p:nvPr/>
        </p:nvSpPr>
        <p:spPr>
          <a:xfrm>
            <a:off x="959224" y="5715000"/>
            <a:ext cx="7024872" cy="369332"/>
          </a:xfrm>
          <a:prstGeom prst="rect">
            <a:avLst/>
          </a:prstGeom>
        </p:spPr>
        <p:txBody>
          <a:bodyPr wrap="none">
            <a:spAutoFit/>
          </a:bodyPr>
          <a:lstStyle/>
          <a:p>
            <a:r>
              <a:rPr lang="en-US" dirty="0">
                <a:hlinkClick r:id="rId5"/>
              </a:rPr>
              <a:t>http://</a:t>
            </a:r>
            <a:r>
              <a:rPr lang="en-US" dirty="0" smtClean="0">
                <a:hlinkClick r:id="rId5"/>
              </a:rPr>
              <a:t>pvsheridan.com/Sheridan2TCAT-1.pdf</a:t>
            </a:r>
            <a:r>
              <a:rPr lang="en-US" dirty="0" smtClean="0"/>
              <a:t>  (Please see Attachment  9) </a:t>
            </a:r>
            <a:endParaRPr lang="en-US" dirty="0"/>
          </a:p>
        </p:txBody>
      </p:sp>
    </p:spTree>
    <p:extLst>
      <p:ext uri="{BB962C8B-B14F-4D97-AF65-F5344CB8AC3E}">
        <p14:creationId xmlns:p14="http://schemas.microsoft.com/office/powerpoint/2010/main" val="3320246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8400" y="381000"/>
            <a:ext cx="6858000" cy="646331"/>
          </a:xfrm>
          <a:prstGeom prst="rect">
            <a:avLst/>
          </a:prstGeom>
        </p:spPr>
        <p:txBody>
          <a:bodyPr wrap="square">
            <a:spAutoFit/>
          </a:bodyPr>
          <a:lstStyle/>
          <a:p>
            <a:pPr algn="ctr"/>
            <a:r>
              <a:rPr lang="en-US" b="1" dirty="0"/>
              <a:t>Advanced Nuclear Energy Concepts and the Nuclear Waste Issue: </a:t>
            </a:r>
          </a:p>
          <a:p>
            <a:pPr algn="ctr"/>
            <a:r>
              <a:rPr lang="en-US" b="1" dirty="0"/>
              <a:t>TerraPower and the Traveling Wave Reactor (TWR)</a:t>
            </a:r>
            <a:endParaRPr lang="en-US" dirty="0"/>
          </a:p>
        </p:txBody>
      </p:sp>
      <p:pic>
        <p:nvPicPr>
          <p:cNvPr id="3" name="Picture 2">
            <a:hlinkClick r:id="rId3"/>
          </p:cNvPr>
          <p:cNvPicPr/>
          <p:nvPr/>
        </p:nvPicPr>
        <p:blipFill>
          <a:blip r:embed="rId4">
            <a:extLst>
              <a:ext uri="{28A0092B-C50C-407E-A947-70E740481C1C}">
                <a14:useLocalDpi xmlns:a14="http://schemas.microsoft.com/office/drawing/2010/main" val="0"/>
              </a:ext>
            </a:extLst>
          </a:blip>
          <a:stretch>
            <a:fillRect/>
          </a:stretch>
        </p:blipFill>
        <p:spPr>
          <a:xfrm>
            <a:off x="1096433" y="1143001"/>
            <a:ext cx="6798733" cy="2971800"/>
          </a:xfrm>
          <a:prstGeom prst="rect">
            <a:avLst/>
          </a:prstGeom>
          <a:effectLst>
            <a:glow rad="38100">
              <a:srgbClr val="1F497D">
                <a:lumMod val="60000"/>
                <a:lumOff val="40000"/>
              </a:srgbClr>
            </a:glow>
          </a:effectLst>
        </p:spPr>
      </p:pic>
      <p:sp>
        <p:nvSpPr>
          <p:cNvPr id="4" name="Rectangle 3"/>
          <p:cNvSpPr/>
          <p:nvPr/>
        </p:nvSpPr>
        <p:spPr>
          <a:xfrm>
            <a:off x="4140200" y="5562600"/>
            <a:ext cx="3708400" cy="292388"/>
          </a:xfrm>
          <a:prstGeom prst="rect">
            <a:avLst/>
          </a:prstGeom>
        </p:spPr>
        <p:txBody>
          <a:bodyPr wrap="square">
            <a:spAutoFit/>
          </a:bodyPr>
          <a:lstStyle/>
          <a:p>
            <a:r>
              <a:rPr lang="en-US" sz="1300" dirty="0">
                <a:hlinkClick r:id="rId5"/>
              </a:rPr>
              <a:t>https://</a:t>
            </a:r>
            <a:r>
              <a:rPr lang="en-US" sz="1300" dirty="0" smtClean="0">
                <a:hlinkClick r:id="rId5"/>
              </a:rPr>
              <a:t>www.youtube.com/watch?v=eDCEjWNGv6Y</a:t>
            </a:r>
            <a:r>
              <a:rPr lang="en-US" sz="1300" dirty="0" smtClean="0"/>
              <a:t> </a:t>
            </a:r>
            <a:endParaRPr lang="en-US" sz="1300" dirty="0"/>
          </a:p>
        </p:txBody>
      </p:sp>
      <p:pic>
        <p:nvPicPr>
          <p:cNvPr id="5" name="Picture 4">
            <a:hlinkClick r:id="rId3"/>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000" y="4343400"/>
            <a:ext cx="2785532" cy="1838779"/>
          </a:xfrm>
          <a:prstGeom prst="rect">
            <a:avLst/>
          </a:prstGeom>
        </p:spPr>
      </p:pic>
      <p:sp>
        <p:nvSpPr>
          <p:cNvPr id="6" name="Rectangle 5"/>
          <p:cNvSpPr/>
          <p:nvPr/>
        </p:nvSpPr>
        <p:spPr>
          <a:xfrm>
            <a:off x="4114800" y="4444511"/>
            <a:ext cx="3657600" cy="923330"/>
          </a:xfrm>
          <a:prstGeom prst="rect">
            <a:avLst/>
          </a:prstGeom>
        </p:spPr>
        <p:txBody>
          <a:bodyPr wrap="square">
            <a:spAutoFit/>
          </a:bodyPr>
          <a:lstStyle/>
          <a:p>
            <a:r>
              <a:rPr lang="en-US" dirty="0"/>
              <a:t>CNNC President Qian </a:t>
            </a:r>
            <a:r>
              <a:rPr lang="en-US" dirty="0" err="1"/>
              <a:t>Zhimin</a:t>
            </a:r>
            <a:r>
              <a:rPr lang="en-US" dirty="0"/>
              <a:t> (L) and TerraPower CEO Lee McIntire (R) </a:t>
            </a:r>
            <a:r>
              <a:rPr lang="en-US" dirty="0" smtClean="0"/>
              <a:t>at the MOU ceremony.</a:t>
            </a:r>
            <a:endParaRPr lang="en-US" dirty="0"/>
          </a:p>
        </p:txBody>
      </p:sp>
    </p:spTree>
    <p:extLst>
      <p:ext uri="{BB962C8B-B14F-4D97-AF65-F5344CB8AC3E}">
        <p14:creationId xmlns:p14="http://schemas.microsoft.com/office/powerpoint/2010/main" val="26687948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p:nvPr/>
        </p:nvPicPr>
        <p:blipFill>
          <a:blip r:embed="rId4">
            <a:extLst>
              <a:ext uri="{28A0092B-C50C-407E-A947-70E740481C1C}">
                <a14:useLocalDpi xmlns:a14="http://schemas.microsoft.com/office/drawing/2010/main" val="0"/>
              </a:ext>
            </a:extLst>
          </a:blip>
          <a:stretch>
            <a:fillRect/>
          </a:stretch>
        </p:blipFill>
        <p:spPr>
          <a:xfrm>
            <a:off x="1066800" y="1219200"/>
            <a:ext cx="7086600" cy="3124200"/>
          </a:xfrm>
          <a:prstGeom prst="rect">
            <a:avLst/>
          </a:prstGeom>
          <a:effectLst>
            <a:glow rad="50800">
              <a:schemeClr val="tx1"/>
            </a:glow>
          </a:effectLst>
        </p:spPr>
      </p:pic>
      <p:sp>
        <p:nvSpPr>
          <p:cNvPr id="3" name="Rectangle 2"/>
          <p:cNvSpPr/>
          <p:nvPr/>
        </p:nvSpPr>
        <p:spPr>
          <a:xfrm>
            <a:off x="914400" y="381000"/>
            <a:ext cx="7315200" cy="646331"/>
          </a:xfrm>
          <a:prstGeom prst="rect">
            <a:avLst/>
          </a:prstGeom>
        </p:spPr>
        <p:txBody>
          <a:bodyPr wrap="square">
            <a:spAutoFit/>
          </a:bodyPr>
          <a:lstStyle/>
          <a:p>
            <a:pPr algn="ctr"/>
            <a:r>
              <a:rPr lang="en-US" b="1" dirty="0"/>
              <a:t>Advanced Nuclear Energy Concepts and the Nuclear Waste Issue: </a:t>
            </a:r>
          </a:p>
          <a:p>
            <a:pPr algn="ctr"/>
            <a:r>
              <a:rPr lang="en-US" b="1" dirty="0"/>
              <a:t>TerraPower and the Traveling Wave Reactor (TWR)</a:t>
            </a:r>
            <a:endParaRPr lang="en-US" dirty="0"/>
          </a:p>
        </p:txBody>
      </p:sp>
      <p:sp>
        <p:nvSpPr>
          <p:cNvPr id="4" name="Rectangle 3"/>
          <p:cNvSpPr/>
          <p:nvPr/>
        </p:nvSpPr>
        <p:spPr>
          <a:xfrm>
            <a:off x="1039906" y="4572000"/>
            <a:ext cx="7086600" cy="1231106"/>
          </a:xfrm>
          <a:prstGeom prst="rect">
            <a:avLst/>
          </a:prstGeom>
          <a:solidFill>
            <a:srgbClr val="FFFF00"/>
          </a:solidFill>
        </p:spPr>
        <p:txBody>
          <a:bodyPr wrap="square">
            <a:spAutoFit/>
          </a:bodyPr>
          <a:lstStyle/>
          <a:p>
            <a:r>
              <a:rPr lang="en-US" sz="1700" i="1" dirty="0" smtClean="0"/>
              <a:t>“China by a very large margin is the largest market in the world for new power plants of any type. If we do not get our act together, the low-carbon energy business will be owned by the Chinese.”</a:t>
            </a:r>
          </a:p>
          <a:p>
            <a:endParaRPr lang="en-US" sz="600" i="1" dirty="0" smtClean="0"/>
          </a:p>
          <a:p>
            <a:r>
              <a:rPr lang="en-US" sz="1700" dirty="0" smtClean="0"/>
              <a:t>Professor Charles Forsberg at the Massachusetts Institute of Technology (MIT)</a:t>
            </a:r>
            <a:endParaRPr lang="en-US" sz="1700" dirty="0"/>
          </a:p>
        </p:txBody>
      </p:sp>
    </p:spTree>
    <p:extLst>
      <p:ext uri="{BB962C8B-B14F-4D97-AF65-F5344CB8AC3E}">
        <p14:creationId xmlns:p14="http://schemas.microsoft.com/office/powerpoint/2010/main" val="8528807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537882"/>
            <a:ext cx="7315200" cy="369332"/>
          </a:xfrm>
          <a:prstGeom prst="rect">
            <a:avLst/>
          </a:prstGeom>
        </p:spPr>
        <p:txBody>
          <a:bodyPr wrap="square">
            <a:spAutoFit/>
          </a:bodyPr>
          <a:lstStyle/>
          <a:p>
            <a:pPr algn="ctr"/>
            <a:r>
              <a:rPr lang="en-US" b="1" dirty="0" smtClean="0"/>
              <a:t>Small </a:t>
            </a:r>
            <a:r>
              <a:rPr lang="en-US" b="1" dirty="0"/>
              <a:t>Modular Reactor (</a:t>
            </a:r>
            <a:r>
              <a:rPr lang="en-US" b="1" dirty="0" smtClean="0"/>
              <a:t>SMR) : The </a:t>
            </a:r>
            <a:r>
              <a:rPr lang="en-US" b="1" dirty="0"/>
              <a:t>Right </a:t>
            </a:r>
            <a:r>
              <a:rPr lang="en-US" b="1" dirty="0" smtClean="0"/>
              <a:t> </a:t>
            </a:r>
            <a:r>
              <a:rPr lang="en-US" b="1" i="1" dirty="0" smtClean="0"/>
              <a:t>‘Time </a:t>
            </a:r>
            <a:r>
              <a:rPr lang="en-US" b="1" i="1" dirty="0"/>
              <a:t>&amp; </a:t>
            </a:r>
            <a:r>
              <a:rPr lang="en-US" b="1" i="1" dirty="0" smtClean="0"/>
              <a:t>Place’  </a:t>
            </a:r>
            <a:r>
              <a:rPr lang="en-US" b="1" dirty="0" smtClean="0"/>
              <a:t>in Energy </a:t>
            </a:r>
            <a:r>
              <a:rPr lang="en-US" b="1" dirty="0"/>
              <a:t>History</a:t>
            </a:r>
            <a:endParaRPr lang="en-US" dirty="0"/>
          </a:p>
        </p:txBody>
      </p:sp>
      <p:sp>
        <p:nvSpPr>
          <p:cNvPr id="3" name="Rectangle 2"/>
          <p:cNvSpPr/>
          <p:nvPr/>
        </p:nvSpPr>
        <p:spPr>
          <a:xfrm>
            <a:off x="4917141" y="1905000"/>
            <a:ext cx="3200400" cy="3262432"/>
          </a:xfrm>
          <a:prstGeom prst="rect">
            <a:avLst/>
          </a:prstGeom>
          <a:solidFill>
            <a:srgbClr val="FFFF00"/>
          </a:solidFill>
        </p:spPr>
        <p:txBody>
          <a:bodyPr wrap="square">
            <a:spAutoFit/>
          </a:bodyPr>
          <a:lstStyle/>
          <a:p>
            <a:r>
              <a:rPr lang="en-US" b="1" dirty="0"/>
              <a:t>The convergence</a:t>
            </a:r>
            <a:r>
              <a:rPr lang="en-US" dirty="0"/>
              <a:t> of modern nuclear </a:t>
            </a:r>
            <a:r>
              <a:rPr lang="en-US" dirty="0" smtClean="0"/>
              <a:t>plant designs </a:t>
            </a:r>
            <a:r>
              <a:rPr lang="en-US" dirty="0"/>
              <a:t>with the EV paradigm has greatly favored policy makers in China; </a:t>
            </a:r>
            <a:endParaRPr lang="en-US" dirty="0" smtClean="0"/>
          </a:p>
          <a:p>
            <a:r>
              <a:rPr lang="en-US" dirty="0" smtClean="0"/>
              <a:t>they </a:t>
            </a:r>
            <a:r>
              <a:rPr lang="en-US" dirty="0"/>
              <a:t>are poised at the right </a:t>
            </a:r>
            <a:endParaRPr lang="en-US" dirty="0" smtClean="0"/>
          </a:p>
          <a:p>
            <a:r>
              <a:rPr lang="en-US" i="1" dirty="0" smtClean="0"/>
              <a:t>‘</a:t>
            </a:r>
            <a:r>
              <a:rPr lang="en-US" i="1" dirty="0"/>
              <a:t>time &amp; place’ </a:t>
            </a:r>
            <a:r>
              <a:rPr lang="en-US" dirty="0"/>
              <a:t>in history</a:t>
            </a:r>
            <a:r>
              <a:rPr lang="en-US" dirty="0" smtClean="0"/>
              <a:t>.</a:t>
            </a:r>
          </a:p>
          <a:p>
            <a:endParaRPr lang="en-US" sz="800" dirty="0"/>
          </a:p>
          <a:p>
            <a:r>
              <a:rPr lang="en-US" dirty="0"/>
              <a:t>But an emerging technology is equally poised, and represents another stunning example of American </a:t>
            </a:r>
            <a:r>
              <a:rPr lang="en-US" dirty="0" smtClean="0"/>
              <a:t>creativity : the Small Modular Reactor  or SMR.</a:t>
            </a:r>
            <a:endParaRPr lang="en-US" dirty="0"/>
          </a:p>
        </p:txBody>
      </p:sp>
      <p:pic>
        <p:nvPicPr>
          <p:cNvPr id="4" name="Picture 3">
            <a:hlinkClick r:id="rId3"/>
          </p:cNvPr>
          <p:cNvPicPr/>
          <p:nvPr/>
        </p:nvPicPr>
        <p:blipFill>
          <a:blip r:embed="rId4">
            <a:extLst>
              <a:ext uri="{28A0092B-C50C-407E-A947-70E740481C1C}">
                <a14:useLocalDpi xmlns:a14="http://schemas.microsoft.com/office/drawing/2010/main" val="0"/>
              </a:ext>
            </a:extLst>
          </a:blip>
          <a:stretch>
            <a:fillRect/>
          </a:stretch>
        </p:blipFill>
        <p:spPr>
          <a:xfrm>
            <a:off x="923925" y="1127125"/>
            <a:ext cx="3800475" cy="5060950"/>
          </a:xfrm>
          <a:prstGeom prst="rect">
            <a:avLst/>
          </a:prstGeom>
          <a:effectLst>
            <a:glow rad="38100">
              <a:schemeClr val="tx1"/>
            </a:glow>
          </a:effectLst>
        </p:spPr>
      </p:pic>
      <p:sp>
        <p:nvSpPr>
          <p:cNvPr id="5" name="Rectangle 4"/>
          <p:cNvSpPr/>
          <p:nvPr/>
        </p:nvSpPr>
        <p:spPr>
          <a:xfrm>
            <a:off x="5109882" y="5715000"/>
            <a:ext cx="3007659" cy="246221"/>
          </a:xfrm>
          <a:prstGeom prst="rect">
            <a:avLst/>
          </a:prstGeom>
        </p:spPr>
        <p:txBody>
          <a:bodyPr wrap="square">
            <a:spAutoFit/>
          </a:bodyPr>
          <a:lstStyle/>
          <a:p>
            <a:r>
              <a:rPr lang="en-US" sz="1000" dirty="0">
                <a:hlinkClick r:id="rId5"/>
              </a:rPr>
              <a:t>https://</a:t>
            </a:r>
            <a:r>
              <a:rPr lang="en-US" sz="1000" dirty="0" smtClean="0">
                <a:hlinkClick r:id="rId5"/>
              </a:rPr>
              <a:t>www.youtube.com/watch?v=eDCEjWNGv6Y</a:t>
            </a:r>
            <a:r>
              <a:rPr lang="en-US" sz="1000" dirty="0" smtClean="0"/>
              <a:t> </a:t>
            </a:r>
            <a:endParaRPr lang="en-US" sz="1000" dirty="0"/>
          </a:p>
        </p:txBody>
      </p:sp>
    </p:spTree>
    <p:extLst>
      <p:ext uri="{BB962C8B-B14F-4D97-AF65-F5344CB8AC3E}">
        <p14:creationId xmlns:p14="http://schemas.microsoft.com/office/powerpoint/2010/main" val="13848045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371144"/>
            <a:ext cx="7010400" cy="369332"/>
          </a:xfrm>
          <a:prstGeom prst="rect">
            <a:avLst/>
          </a:prstGeom>
        </p:spPr>
        <p:txBody>
          <a:bodyPr wrap="square">
            <a:spAutoFit/>
          </a:bodyPr>
          <a:lstStyle/>
          <a:p>
            <a:pPr algn="ctr"/>
            <a:r>
              <a:rPr lang="en-US" b="1" dirty="0"/>
              <a:t>Small Modular Reactor (SMR) : The Right Time &amp; Place in Energy History</a:t>
            </a:r>
            <a:endParaRPr lang="en-US" dirty="0"/>
          </a:p>
        </p:txBody>
      </p:sp>
      <p:sp>
        <p:nvSpPr>
          <p:cNvPr id="3" name="Rectangle 2"/>
          <p:cNvSpPr/>
          <p:nvPr/>
        </p:nvSpPr>
        <p:spPr>
          <a:xfrm>
            <a:off x="1447800" y="940858"/>
            <a:ext cx="6172200" cy="646331"/>
          </a:xfrm>
          <a:prstGeom prst="rect">
            <a:avLst/>
          </a:prstGeom>
        </p:spPr>
        <p:txBody>
          <a:bodyPr wrap="square">
            <a:spAutoFit/>
          </a:bodyPr>
          <a:lstStyle/>
          <a:p>
            <a:pPr algn="ctr"/>
            <a:r>
              <a:rPr lang="en-US" b="1" dirty="0"/>
              <a:t>NuScale Power’s </a:t>
            </a:r>
            <a:r>
              <a:rPr lang="en-US" b="1" dirty="0" smtClean="0"/>
              <a:t>SMR is First-Ever </a:t>
            </a:r>
            <a:r>
              <a:rPr lang="en-US" b="1" dirty="0"/>
              <a:t>to Complete </a:t>
            </a:r>
            <a:endParaRPr lang="en-US" b="1" dirty="0" smtClean="0"/>
          </a:p>
          <a:p>
            <a:pPr algn="ctr"/>
            <a:r>
              <a:rPr lang="en-US" b="1" dirty="0" smtClean="0"/>
              <a:t>Nuclear Regulatory Commission (NRC) Phase </a:t>
            </a:r>
            <a:r>
              <a:rPr lang="en-US" b="1" dirty="0"/>
              <a:t>1 Review</a:t>
            </a:r>
            <a:endParaRPr lang="en-US" dirty="0"/>
          </a:p>
        </p:txBody>
      </p:sp>
      <p:sp>
        <p:nvSpPr>
          <p:cNvPr id="4" name="Rectangle 3"/>
          <p:cNvSpPr/>
          <p:nvPr/>
        </p:nvSpPr>
        <p:spPr>
          <a:xfrm>
            <a:off x="762000" y="1752600"/>
            <a:ext cx="7848600" cy="1600438"/>
          </a:xfrm>
          <a:prstGeom prst="rect">
            <a:avLst/>
          </a:prstGeom>
          <a:solidFill>
            <a:srgbClr val="FFFF00"/>
          </a:solidFill>
        </p:spPr>
        <p:txBody>
          <a:bodyPr wrap="square">
            <a:spAutoFit/>
          </a:bodyPr>
          <a:lstStyle/>
          <a:p>
            <a:r>
              <a:rPr lang="en-US" sz="1400" dirty="0"/>
              <a:t>"As opposed to an $8 billion unit for a gigawatt or larger before financing, you’re looking at a unit that may cost $1 billion to $1.5 billion </a:t>
            </a:r>
            <a:r>
              <a:rPr lang="en-US" sz="1400" dirty="0" smtClean="0"/>
              <a:t>to put </a:t>
            </a:r>
            <a:r>
              <a:rPr lang="en-US" sz="1400" dirty="0"/>
              <a:t>that base plant in, with $350 million to $450 million per unit to add to it, allowing a utility to take bites at a time.  That could break down significant barriers to nuclear generation at smaller utilities, and in countries with limited finances or smaller grids that do not need large-scale reactors.  I think the implication is potentially dramatically opening up a market, a market that would never have materialized </a:t>
            </a:r>
            <a:r>
              <a:rPr lang="en-US" sz="1400" dirty="0" smtClean="0"/>
              <a:t>with </a:t>
            </a:r>
            <a:r>
              <a:rPr lang="en-US" sz="1400" dirty="0"/>
              <a:t>large reactors. </a:t>
            </a:r>
            <a:r>
              <a:rPr lang="en-US" sz="1400" dirty="0" smtClean="0"/>
              <a:t> As </a:t>
            </a:r>
            <a:r>
              <a:rPr lang="en-US" sz="1400" dirty="0"/>
              <a:t>valuable as large reactors still are, we simply have utilities that don't have the financial wherewithal and also are very excited about the design attributes."</a:t>
            </a:r>
          </a:p>
        </p:txBody>
      </p:sp>
      <p:sp>
        <p:nvSpPr>
          <p:cNvPr id="6" name="Rectangle 5"/>
          <p:cNvSpPr/>
          <p:nvPr/>
        </p:nvSpPr>
        <p:spPr>
          <a:xfrm>
            <a:off x="1602441" y="5638800"/>
            <a:ext cx="6288742" cy="307777"/>
          </a:xfrm>
          <a:prstGeom prst="rect">
            <a:avLst/>
          </a:prstGeom>
        </p:spPr>
        <p:txBody>
          <a:bodyPr wrap="square">
            <a:spAutoFit/>
          </a:bodyPr>
          <a:lstStyle/>
          <a:p>
            <a:r>
              <a:rPr lang="en-US" sz="1400" dirty="0"/>
              <a:t>Assistant Secretary for the US Department of Energy (DOE), Office of Nuclear Energy</a:t>
            </a:r>
          </a:p>
        </p:txBody>
      </p:sp>
      <p:pic>
        <p:nvPicPr>
          <p:cNvPr id="7" name="Picture 6">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a:off x="2812256" y="3581400"/>
            <a:ext cx="3519488" cy="1963495"/>
          </a:xfrm>
          <a:prstGeom prst="rect">
            <a:avLst/>
          </a:prstGeom>
        </p:spPr>
      </p:pic>
      <p:sp>
        <p:nvSpPr>
          <p:cNvPr id="5" name="Rectangle 4"/>
          <p:cNvSpPr/>
          <p:nvPr/>
        </p:nvSpPr>
        <p:spPr>
          <a:xfrm>
            <a:off x="990600" y="6036934"/>
            <a:ext cx="7086600" cy="307777"/>
          </a:xfrm>
          <a:prstGeom prst="rect">
            <a:avLst/>
          </a:prstGeom>
        </p:spPr>
        <p:txBody>
          <a:bodyPr wrap="square">
            <a:spAutoFit/>
          </a:bodyPr>
          <a:lstStyle/>
          <a:p>
            <a:pPr algn="ctr"/>
            <a:r>
              <a:rPr lang="en-US" sz="1400" dirty="0">
                <a:hlinkClick r:id="rId5"/>
              </a:rPr>
              <a:t>http://</a:t>
            </a:r>
            <a:r>
              <a:rPr lang="en-US" sz="1400" dirty="0" smtClean="0">
                <a:hlinkClick r:id="rId5"/>
              </a:rPr>
              <a:t>pvsheridan.com/Sheridan2TCAT-1.pdf</a:t>
            </a:r>
            <a:r>
              <a:rPr lang="en-US" sz="1400" dirty="0" smtClean="0"/>
              <a:t>  (</a:t>
            </a:r>
            <a:r>
              <a:rPr lang="en-US" sz="1400" dirty="0"/>
              <a:t>Please see Attachment  </a:t>
            </a:r>
            <a:r>
              <a:rPr lang="en-US" sz="1400" dirty="0" smtClean="0"/>
              <a:t>8) </a:t>
            </a:r>
            <a:endParaRPr lang="en-US" sz="1400" dirty="0"/>
          </a:p>
        </p:txBody>
      </p:sp>
    </p:spTree>
    <p:extLst>
      <p:ext uri="{BB962C8B-B14F-4D97-AF65-F5344CB8AC3E}">
        <p14:creationId xmlns:p14="http://schemas.microsoft.com/office/powerpoint/2010/main" val="33161334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057" y="1752600"/>
            <a:ext cx="8641815" cy="4090640"/>
          </a:xfrm>
          <a:prstGeom prst="rect">
            <a:avLst/>
          </a:prstGeom>
          <a:effectLst>
            <a:glow rad="101600">
              <a:srgbClr val="FF0000"/>
            </a:glow>
          </a:effectLst>
        </p:spPr>
      </p:pic>
      <p:pic>
        <p:nvPicPr>
          <p:cNvPr id="6" name="Picture 5">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8801" y="152401"/>
            <a:ext cx="5486400" cy="1506250"/>
          </a:xfrm>
          <a:prstGeom prst="rect">
            <a:avLst/>
          </a:prstGeom>
        </p:spPr>
      </p:pic>
      <p:sp>
        <p:nvSpPr>
          <p:cNvPr id="2" name="Rectangle 1"/>
          <p:cNvSpPr/>
          <p:nvPr/>
        </p:nvSpPr>
        <p:spPr>
          <a:xfrm>
            <a:off x="2104465" y="6119911"/>
            <a:ext cx="4953000" cy="307777"/>
          </a:xfrm>
          <a:prstGeom prst="rect">
            <a:avLst/>
          </a:prstGeom>
        </p:spPr>
        <p:txBody>
          <a:bodyPr wrap="square">
            <a:spAutoFit/>
          </a:bodyPr>
          <a:lstStyle/>
          <a:p>
            <a:r>
              <a:rPr lang="en-US" sz="1400" dirty="0">
                <a:hlinkClick r:id="rId3"/>
              </a:rPr>
              <a:t>https://</a:t>
            </a:r>
            <a:r>
              <a:rPr lang="en-US" sz="1400" dirty="0" smtClean="0">
                <a:hlinkClick r:id="rId3"/>
              </a:rPr>
              <a:t>www.edx.org/professional-certificate/delftx-electric-cars</a:t>
            </a:r>
            <a:r>
              <a:rPr lang="en-US" sz="1400" dirty="0" smtClean="0"/>
              <a:t> </a:t>
            </a:r>
          </a:p>
        </p:txBody>
      </p:sp>
    </p:spTree>
    <p:extLst>
      <p:ext uri="{BB962C8B-B14F-4D97-AF65-F5344CB8AC3E}">
        <p14:creationId xmlns:p14="http://schemas.microsoft.com/office/powerpoint/2010/main" val="16380923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1621844"/>
            <a:ext cx="7458635" cy="3539430"/>
          </a:xfrm>
          <a:prstGeom prst="rect">
            <a:avLst/>
          </a:prstGeom>
        </p:spPr>
        <p:txBody>
          <a:bodyPr wrap="square">
            <a:spAutoFit/>
          </a:bodyPr>
          <a:lstStyle/>
          <a:p>
            <a:r>
              <a:rPr lang="en-US" dirty="0" smtClean="0"/>
              <a:t>In the context of the rapidly emerging EV paradigm and its wonderful vehicle products, and the rapid ongoing advances in nuclear power:</a:t>
            </a:r>
          </a:p>
          <a:p>
            <a:endParaRPr lang="en-US" sz="800" dirty="0"/>
          </a:p>
          <a:p>
            <a:pPr marL="274320"/>
            <a:r>
              <a:rPr lang="en-US" dirty="0" smtClean="0">
                <a:sym typeface="Symbol"/>
              </a:rPr>
              <a:t>  </a:t>
            </a:r>
            <a:r>
              <a:rPr lang="en-US" dirty="0" smtClean="0"/>
              <a:t>Conclusions regarding energy generation contextualized by the so-called “climate crisis” must be reviewed,  recalculated, and many discarded.</a:t>
            </a:r>
          </a:p>
          <a:p>
            <a:pPr marL="274320"/>
            <a:endParaRPr lang="en-US" sz="800" b="1" dirty="0"/>
          </a:p>
          <a:p>
            <a:pPr marL="274320"/>
            <a:r>
              <a:rPr lang="en-US" dirty="0" smtClean="0">
                <a:sym typeface="Wingdings 2"/>
              </a:rPr>
              <a:t>  </a:t>
            </a:r>
            <a:r>
              <a:rPr lang="en-US" dirty="0" smtClean="0"/>
              <a:t>Earlier energy studies failed </a:t>
            </a:r>
            <a:r>
              <a:rPr lang="en-US" dirty="0"/>
              <a:t>b</a:t>
            </a:r>
            <a:r>
              <a:rPr lang="en-US" dirty="0" smtClean="0"/>
              <a:t>ecause these were untimely</a:t>
            </a:r>
            <a:r>
              <a:rPr lang="en-US" dirty="0"/>
              <a:t>; </a:t>
            </a:r>
            <a:r>
              <a:rPr lang="en-US" dirty="0" smtClean="0"/>
              <a:t>most never </a:t>
            </a:r>
          </a:p>
          <a:p>
            <a:pPr marL="274320"/>
            <a:r>
              <a:rPr lang="en-US" smtClean="0"/>
              <a:t>considered </a:t>
            </a:r>
            <a:r>
              <a:rPr lang="en-US" dirty="0" smtClean="0"/>
              <a:t>the </a:t>
            </a:r>
            <a:r>
              <a:rPr lang="en-US" u="sng" dirty="0" smtClean="0"/>
              <a:t>incremental</a:t>
            </a:r>
            <a:r>
              <a:rPr lang="en-US" dirty="0"/>
              <a:t> </a:t>
            </a:r>
            <a:r>
              <a:rPr lang="en-US" dirty="0" smtClean="0"/>
              <a:t>electrical energy required by the EV paradigm. </a:t>
            </a:r>
            <a:endParaRPr lang="en-US" dirty="0"/>
          </a:p>
          <a:p>
            <a:endParaRPr lang="en-US" dirty="0" smtClean="0"/>
          </a:p>
          <a:p>
            <a:r>
              <a:rPr lang="en-US" dirty="0" smtClean="0"/>
              <a:t>The ‘Low Hanging Fruit’ in terms of </a:t>
            </a:r>
            <a:r>
              <a:rPr lang="en-US" u="sng" dirty="0" smtClean="0"/>
              <a:t>comprehensive</a:t>
            </a:r>
            <a:r>
              <a:rPr lang="en-US" dirty="0" smtClean="0"/>
              <a:t> benefits, and in terms of EVs as </a:t>
            </a:r>
            <a:r>
              <a:rPr lang="en-US" dirty="0"/>
              <a:t>a </a:t>
            </a:r>
            <a:r>
              <a:rPr lang="en-US" dirty="0" smtClean="0"/>
              <a:t>‘Driver </a:t>
            </a:r>
            <a:r>
              <a:rPr lang="en-US" dirty="0"/>
              <a:t>of Grid Modernization and Sustainable Nuclear </a:t>
            </a:r>
            <a:r>
              <a:rPr lang="en-US" dirty="0" smtClean="0"/>
              <a:t>Power’ are </a:t>
            </a:r>
          </a:p>
          <a:p>
            <a:r>
              <a:rPr lang="en-US" dirty="0" smtClean="0"/>
              <a:t>the three main bus fleets: </a:t>
            </a:r>
          </a:p>
          <a:p>
            <a:endParaRPr lang="en-US" sz="1000" dirty="0" smtClean="0"/>
          </a:p>
          <a:p>
            <a:endParaRPr lang="en-US" dirty="0"/>
          </a:p>
        </p:txBody>
      </p:sp>
      <p:sp>
        <p:nvSpPr>
          <p:cNvPr id="4" name="Rectangle 3"/>
          <p:cNvSpPr/>
          <p:nvPr/>
        </p:nvSpPr>
        <p:spPr>
          <a:xfrm>
            <a:off x="914400" y="457200"/>
            <a:ext cx="7315200" cy="1054135"/>
          </a:xfrm>
          <a:prstGeom prst="rect">
            <a:avLst/>
          </a:prstGeom>
        </p:spPr>
        <p:txBody>
          <a:bodyPr wrap="square">
            <a:spAutoFit/>
          </a:bodyPr>
          <a:lstStyle/>
          <a:p>
            <a:pPr algn="ctr"/>
            <a:r>
              <a:rPr lang="en-US" b="1" dirty="0"/>
              <a:t>The Electric Vehicle Paradigm:</a:t>
            </a:r>
            <a:br>
              <a:rPr lang="en-US" b="1" dirty="0"/>
            </a:br>
            <a:r>
              <a:rPr lang="en-US" b="1" dirty="0"/>
              <a:t>EVs as a Driver of Grid Modernization and Sustainable Nuclear Power</a:t>
            </a:r>
            <a:r>
              <a:rPr lang="en-US" sz="1050" b="1" dirty="0"/>
              <a:t/>
            </a:r>
            <a:br>
              <a:rPr lang="en-US" sz="1050" b="1" dirty="0"/>
            </a:br>
            <a:r>
              <a:rPr lang="en-US" sz="1050" b="1" dirty="0"/>
              <a:t/>
            </a:r>
            <a:br>
              <a:rPr lang="en-US" sz="1050" b="1" dirty="0"/>
            </a:br>
            <a:r>
              <a:rPr lang="en-US" sz="1600" b="1" dirty="0" smtClean="0"/>
              <a:t>C O N C L U S I O N S  –  P A R T  O N E</a:t>
            </a:r>
            <a:endParaRPr lang="en-US" sz="1600" dirty="0"/>
          </a:p>
        </p:txBody>
      </p:sp>
      <p:sp>
        <p:nvSpPr>
          <p:cNvPr id="5" name="Rectangle 4"/>
          <p:cNvSpPr/>
          <p:nvPr/>
        </p:nvSpPr>
        <p:spPr>
          <a:xfrm>
            <a:off x="5867400" y="4734496"/>
            <a:ext cx="1828800" cy="1169551"/>
          </a:xfrm>
          <a:prstGeom prst="rect">
            <a:avLst/>
          </a:prstGeom>
        </p:spPr>
        <p:txBody>
          <a:bodyPr wrap="square">
            <a:spAutoFit/>
          </a:bodyPr>
          <a:lstStyle/>
          <a:p>
            <a:r>
              <a:rPr lang="en-US" b="1" dirty="0" smtClean="0"/>
              <a:t>Municipalities</a:t>
            </a:r>
          </a:p>
          <a:p>
            <a:endParaRPr lang="en-US" sz="800" b="1" dirty="0" smtClean="0"/>
          </a:p>
          <a:p>
            <a:r>
              <a:rPr lang="en-US" b="1" dirty="0" smtClean="0"/>
              <a:t>Grade Schools</a:t>
            </a:r>
            <a:endParaRPr lang="en-US" b="1" dirty="0"/>
          </a:p>
          <a:p>
            <a:endParaRPr lang="en-US" sz="800" b="1" dirty="0" smtClean="0"/>
          </a:p>
          <a:p>
            <a:r>
              <a:rPr lang="en-US" b="1" dirty="0" smtClean="0"/>
              <a:t>Universities</a:t>
            </a:r>
            <a:endParaRPr lang="en-US" b="1" dirty="0"/>
          </a:p>
        </p:txBody>
      </p:sp>
      <p:pic>
        <p:nvPicPr>
          <p:cNvPr id="6" name="Picture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4734496"/>
            <a:ext cx="4419600" cy="1213367"/>
          </a:xfrm>
          <a:prstGeom prst="rect">
            <a:avLst/>
          </a:prstGeom>
        </p:spPr>
      </p:pic>
    </p:spTree>
    <p:extLst>
      <p:ext uri="{BB962C8B-B14F-4D97-AF65-F5344CB8AC3E}">
        <p14:creationId xmlns:p14="http://schemas.microsoft.com/office/powerpoint/2010/main" val="1664555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
            </a:r>
            <a:br>
              <a:rPr lang="en-US" dirty="0" smtClean="0"/>
            </a:br>
            <a:r>
              <a:rPr lang="en-US" dirty="0" smtClean="0"/>
              <a:t/>
            </a:r>
            <a:br>
              <a:rPr lang="en-US" dirty="0" smtClean="0"/>
            </a:br>
            <a:r>
              <a:rPr lang="en-US" b="1" dirty="0" smtClean="0"/>
              <a:t>The Electric Vehicle Paradigm:</a:t>
            </a:r>
            <a:br>
              <a:rPr lang="en-US" b="1" dirty="0" smtClean="0"/>
            </a:br>
            <a:r>
              <a:rPr lang="en-US" b="1" dirty="0"/>
              <a:t>EVs as a Driver of Grid Modernization and Sustainable Nuclear </a:t>
            </a:r>
            <a:r>
              <a:rPr lang="en-US" b="1" dirty="0" smtClean="0"/>
              <a:t>Power</a:t>
            </a:r>
            <a:r>
              <a:rPr lang="en-US" sz="2400" b="1" dirty="0" smtClean="0"/>
              <a:t/>
            </a:r>
            <a:br>
              <a:rPr lang="en-US" sz="2400" b="1" dirty="0" smtClean="0"/>
            </a:br>
            <a:r>
              <a:rPr lang="en-US" sz="2400" b="1" dirty="0"/>
              <a:t/>
            </a:r>
            <a:br>
              <a:rPr lang="en-US" sz="2400" b="1" dirty="0"/>
            </a:br>
            <a:r>
              <a:rPr lang="en-US" sz="2400" b="1" dirty="0" smtClean="0"/>
              <a:t>Keynote Address – 12 September 2018</a:t>
            </a:r>
            <a:endParaRPr lang="en-US" b="1" dirty="0"/>
          </a:p>
        </p:txBody>
      </p:sp>
      <p:pic>
        <p:nvPicPr>
          <p:cNvPr id="9" name="Content Placeholder 8">
            <a:hlinkClick r:id="rId3"/>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3048000"/>
            <a:ext cx="4038600" cy="2361501"/>
          </a:xfrm>
        </p:spPr>
      </p:pic>
      <p:pic>
        <p:nvPicPr>
          <p:cNvPr id="1026" name="Picture 2">
            <a:hlinkClick r:id="rId5"/>
          </p:cNvPr>
          <p:cNvPicPr>
            <a:picLocks noGrp="1" noChangeAspect="1" noChangeArrowheads="1"/>
          </p:cNvPicPr>
          <p:nvPr>
            <p:ph sz="half" idx="1"/>
          </p:nvPr>
        </p:nvPicPr>
        <p:blipFill>
          <a:blip r:embed="rId6">
            <a:extLst>
              <a:ext uri="{28A0092B-C50C-407E-A947-70E740481C1C}">
                <a14:useLocalDpi xmlns:a14="http://schemas.microsoft.com/office/drawing/2010/main" val="0"/>
              </a:ext>
            </a:extLst>
          </a:blip>
          <a:srcRect/>
          <a:stretch>
            <a:fillRect/>
          </a:stretch>
        </p:blipFill>
        <p:spPr bwMode="auto">
          <a:xfrm>
            <a:off x="381000" y="3048000"/>
            <a:ext cx="4122783" cy="234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43474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5696181"/>
            <a:ext cx="6553200" cy="646331"/>
          </a:xfrm>
          <a:prstGeom prst="rect">
            <a:avLst/>
          </a:prstGeom>
        </p:spPr>
        <p:txBody>
          <a:bodyPr wrap="square">
            <a:spAutoFit/>
          </a:bodyPr>
          <a:lstStyle/>
          <a:p>
            <a:pPr algn="ctr"/>
            <a:r>
              <a:rPr lang="en-US" i="1" dirty="0" smtClean="0"/>
              <a:t>First and Foremost, Safety is a Management Issue</a:t>
            </a:r>
          </a:p>
          <a:p>
            <a:pPr algn="ctr"/>
            <a:r>
              <a:rPr lang="en-US" dirty="0" smtClean="0"/>
              <a:t>Paul V. Sheridan  -  DDM Consulting</a:t>
            </a:r>
            <a:endParaRPr lang="en-US" dirty="0"/>
          </a:p>
        </p:txBody>
      </p:sp>
      <p:sp>
        <p:nvSpPr>
          <p:cNvPr id="3" name="Rectangle 2"/>
          <p:cNvSpPr/>
          <p:nvPr/>
        </p:nvSpPr>
        <p:spPr>
          <a:xfrm>
            <a:off x="1219200" y="304800"/>
            <a:ext cx="6781800" cy="1054135"/>
          </a:xfrm>
          <a:prstGeom prst="rect">
            <a:avLst/>
          </a:prstGeom>
        </p:spPr>
        <p:txBody>
          <a:bodyPr wrap="square">
            <a:spAutoFit/>
          </a:bodyPr>
          <a:lstStyle/>
          <a:p>
            <a:pPr algn="ctr"/>
            <a:r>
              <a:rPr lang="en-US" b="1" dirty="0"/>
              <a:t>The Electric Vehicle Paradigm:</a:t>
            </a:r>
            <a:br>
              <a:rPr lang="en-US" b="1" dirty="0"/>
            </a:br>
            <a:r>
              <a:rPr lang="en-US" b="1" dirty="0"/>
              <a:t>EVs as a Driver of Grid Modernization and Sustainable Nuclear </a:t>
            </a:r>
            <a:r>
              <a:rPr lang="en-US" b="1" dirty="0" smtClean="0"/>
              <a:t>Power</a:t>
            </a:r>
            <a:r>
              <a:rPr lang="en-US" sz="1050" b="1" dirty="0"/>
              <a:t/>
            </a:r>
            <a:br>
              <a:rPr lang="en-US" sz="1050" b="1" dirty="0"/>
            </a:br>
            <a:endParaRPr lang="en-US" sz="1050" b="1" dirty="0" smtClean="0"/>
          </a:p>
          <a:p>
            <a:pPr algn="ctr"/>
            <a:r>
              <a:rPr lang="en-US" sz="1600" b="1" dirty="0" smtClean="0"/>
              <a:t>C </a:t>
            </a:r>
            <a:r>
              <a:rPr lang="en-US" sz="1600" b="1" dirty="0"/>
              <a:t>O N C L U S I O N </a:t>
            </a:r>
            <a:r>
              <a:rPr lang="en-US" sz="1600" b="1" dirty="0" smtClean="0"/>
              <a:t>S  </a:t>
            </a:r>
            <a:r>
              <a:rPr lang="en-US" sz="1600" b="1" dirty="0"/>
              <a:t>– </a:t>
            </a:r>
            <a:r>
              <a:rPr lang="en-US" sz="1600" b="1" dirty="0" smtClean="0"/>
              <a:t> P A R T   </a:t>
            </a:r>
            <a:r>
              <a:rPr lang="en-US" sz="1600" b="1" dirty="0" err="1" smtClean="0"/>
              <a:t>T</a:t>
            </a:r>
            <a:r>
              <a:rPr lang="en-US" sz="1600" b="1" dirty="0" smtClean="0"/>
              <a:t> W O</a:t>
            </a:r>
            <a:endParaRPr lang="en-US" sz="1600" dirty="0"/>
          </a:p>
        </p:txBody>
      </p:sp>
      <p:pic>
        <p:nvPicPr>
          <p:cNvPr id="8195" name="Picture 3" descr="C:\Users\PaulVSheridan\Desktop\edx Course\2 - Second Course\Final Assignment\Paper\Schools bus fire.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3633" y="1358935"/>
            <a:ext cx="6717367" cy="37420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66800" y="5264722"/>
            <a:ext cx="3645833" cy="276999"/>
          </a:xfrm>
          <a:prstGeom prst="rect">
            <a:avLst/>
          </a:prstGeom>
        </p:spPr>
        <p:txBody>
          <a:bodyPr wrap="square">
            <a:spAutoFit/>
          </a:bodyPr>
          <a:lstStyle/>
          <a:p>
            <a:r>
              <a:rPr lang="en-US" sz="1200" dirty="0">
                <a:hlinkClick r:id="rId3"/>
              </a:rPr>
              <a:t>https://</a:t>
            </a:r>
            <a:r>
              <a:rPr lang="en-US" sz="1200" dirty="0" smtClean="0">
                <a:hlinkClick r:id="rId3"/>
              </a:rPr>
              <a:t>www.youtube.com/watch?v=tP06nZHS7KM</a:t>
            </a:r>
            <a:r>
              <a:rPr lang="en-US" sz="1200" dirty="0" smtClean="0"/>
              <a:t> </a:t>
            </a:r>
          </a:p>
        </p:txBody>
      </p:sp>
      <p:sp>
        <p:nvSpPr>
          <p:cNvPr id="5" name="Rectangle 4"/>
          <p:cNvSpPr/>
          <p:nvPr/>
        </p:nvSpPr>
        <p:spPr>
          <a:xfrm>
            <a:off x="4712633" y="5264721"/>
            <a:ext cx="3505200" cy="276999"/>
          </a:xfrm>
          <a:prstGeom prst="rect">
            <a:avLst/>
          </a:prstGeom>
        </p:spPr>
        <p:txBody>
          <a:bodyPr wrap="square">
            <a:spAutoFit/>
          </a:bodyPr>
          <a:lstStyle/>
          <a:p>
            <a:r>
              <a:rPr lang="en-US" sz="1200" dirty="0">
                <a:hlinkClick r:id="rId5"/>
              </a:rPr>
              <a:t>https://</a:t>
            </a:r>
            <a:r>
              <a:rPr lang="en-US" sz="1200" dirty="0" smtClean="0">
                <a:hlinkClick r:id="rId5"/>
              </a:rPr>
              <a:t>www.youtube.com/watch?v=MV43yUWI4yM</a:t>
            </a:r>
            <a:r>
              <a:rPr lang="en-US" sz="1200" dirty="0" smtClean="0"/>
              <a:t> </a:t>
            </a:r>
            <a:endParaRPr lang="en-US" sz="1200" dirty="0"/>
          </a:p>
        </p:txBody>
      </p:sp>
    </p:spTree>
    <p:extLst>
      <p:ext uri="{BB962C8B-B14F-4D97-AF65-F5344CB8AC3E}">
        <p14:creationId xmlns:p14="http://schemas.microsoft.com/office/powerpoint/2010/main" val="26737821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305050"/>
            <a:ext cx="5943600" cy="34861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990600" y="454968"/>
            <a:ext cx="7238999"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b="1" dirty="0"/>
              <a:t>The Electric Vehicle Paradigm:</a:t>
            </a:r>
            <a:br>
              <a:rPr lang="en-US" b="1" dirty="0"/>
            </a:br>
            <a:r>
              <a:rPr lang="en-US" b="1" dirty="0"/>
              <a:t>EVs as a Driver of Grid Modernization and Sustainable Nuclear Power</a:t>
            </a:r>
            <a:br>
              <a:rPr lang="en-US" b="1" dirty="0"/>
            </a:br>
            <a:r>
              <a:rPr lang="en-US" b="1" dirty="0"/>
              <a:t/>
            </a:r>
            <a:br>
              <a:rPr lang="en-US" b="1" dirty="0"/>
            </a:br>
            <a:r>
              <a:rPr lang="en-US" sz="1600" b="1" dirty="0"/>
              <a:t>Keynote Address – </a:t>
            </a:r>
            <a:r>
              <a:rPr lang="en-US" sz="1600" b="1" dirty="0" smtClean="0"/>
              <a:t>12 </a:t>
            </a:r>
            <a:r>
              <a:rPr lang="en-US" sz="1600" b="1" dirty="0"/>
              <a:t>September 2018</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4"/>
          <p:cNvSpPr>
            <a:spLocks noChangeArrowheads="1"/>
          </p:cNvSpPr>
          <p:nvPr/>
        </p:nvSpPr>
        <p:spPr bwMode="auto">
          <a:xfrm>
            <a:off x="0" y="3943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3657600" y="5791200"/>
            <a:ext cx="2057400" cy="400110"/>
          </a:xfrm>
          <a:prstGeom prst="rect">
            <a:avLst/>
          </a:prstGeom>
        </p:spPr>
        <p:txBody>
          <a:bodyPr wrap="square">
            <a:spAutoFit/>
          </a:bodyPr>
          <a:lstStyle/>
          <a:p>
            <a:r>
              <a:rPr lang="en-US" sz="2000" b="1" dirty="0">
                <a:solidFill>
                  <a:srgbClr val="FF0000"/>
                </a:solidFill>
              </a:rPr>
              <a:t>End of Document</a:t>
            </a:r>
            <a:endParaRPr lang="en-US" sz="2000" dirty="0">
              <a:solidFill>
                <a:srgbClr val="FF0000"/>
              </a:solidFill>
            </a:endParaRPr>
          </a:p>
        </p:txBody>
      </p:sp>
      <p:sp>
        <p:nvSpPr>
          <p:cNvPr id="5" name="Rectangle 4"/>
          <p:cNvSpPr/>
          <p:nvPr/>
        </p:nvSpPr>
        <p:spPr>
          <a:xfrm>
            <a:off x="2286000" y="1758099"/>
            <a:ext cx="4491318" cy="276999"/>
          </a:xfrm>
          <a:prstGeom prst="rect">
            <a:avLst/>
          </a:prstGeom>
        </p:spPr>
        <p:txBody>
          <a:bodyPr wrap="square">
            <a:spAutoFit/>
          </a:bodyPr>
          <a:lstStyle/>
          <a:p>
            <a:r>
              <a:rPr lang="en-US" sz="1200" dirty="0">
                <a:hlinkClick r:id="rId5"/>
              </a:rPr>
              <a:t>http://</a:t>
            </a:r>
            <a:r>
              <a:rPr lang="en-US" sz="1200" dirty="0" smtClean="0">
                <a:hlinkClick r:id="rId5"/>
              </a:rPr>
              <a:t>pvsheridan.com/Sheridan2Shanghai-1-12September2018.pptx</a:t>
            </a:r>
            <a:r>
              <a:rPr lang="en-US" sz="1200" dirty="0" smtClean="0"/>
              <a:t> </a:t>
            </a:r>
            <a:endParaRPr lang="en-US" sz="1200" dirty="0"/>
          </a:p>
        </p:txBody>
      </p:sp>
      <p:sp>
        <p:nvSpPr>
          <p:cNvPr id="6" name="Rectangle 5"/>
          <p:cNvSpPr/>
          <p:nvPr/>
        </p:nvSpPr>
        <p:spPr>
          <a:xfrm>
            <a:off x="2286000" y="2035098"/>
            <a:ext cx="4394199" cy="276999"/>
          </a:xfrm>
          <a:prstGeom prst="rect">
            <a:avLst/>
          </a:prstGeom>
        </p:spPr>
        <p:txBody>
          <a:bodyPr wrap="square">
            <a:spAutoFit/>
          </a:bodyPr>
          <a:lstStyle/>
          <a:p>
            <a:r>
              <a:rPr lang="en-US" sz="1200" dirty="0">
                <a:hlinkClick r:id="rId6"/>
              </a:rPr>
              <a:t>http://</a:t>
            </a:r>
            <a:r>
              <a:rPr lang="en-US" sz="1200" dirty="0" smtClean="0">
                <a:hlinkClick r:id="rId6"/>
              </a:rPr>
              <a:t>pvsheridan.com/Sheridan2Shanghai-1-12September2018.pdf</a:t>
            </a:r>
            <a:r>
              <a:rPr lang="en-US" sz="1200" dirty="0" smtClean="0"/>
              <a:t> </a:t>
            </a:r>
            <a:endParaRPr lang="en-US" sz="1200" dirty="0"/>
          </a:p>
        </p:txBody>
      </p:sp>
    </p:spTree>
    <p:extLst>
      <p:ext uri="{BB962C8B-B14F-4D97-AF65-F5344CB8AC3E}">
        <p14:creationId xmlns:p14="http://schemas.microsoft.com/office/powerpoint/2010/main" val="3369631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0472" y="1676400"/>
            <a:ext cx="6954328" cy="4124206"/>
          </a:xfrm>
          <a:prstGeom prst="rect">
            <a:avLst/>
          </a:prstGeom>
          <a:solidFill>
            <a:schemeClr val="accent3">
              <a:lumMod val="20000"/>
              <a:lumOff val="80000"/>
            </a:schemeClr>
          </a:solidFill>
        </p:spPr>
        <p:txBody>
          <a:bodyPr wrap="square">
            <a:spAutoFit/>
          </a:bodyPr>
          <a:lstStyle/>
          <a:p>
            <a:pPr algn="ctr"/>
            <a:r>
              <a:rPr lang="en-US" b="1" dirty="0" smtClean="0"/>
              <a:t>Three-Fold Context  –  Basis of Proposal</a:t>
            </a:r>
          </a:p>
          <a:p>
            <a:endParaRPr lang="en-US" sz="1200" dirty="0" smtClean="0"/>
          </a:p>
          <a:p>
            <a:pPr marL="342900" indent="-342900">
              <a:buAutoNum type="alphaUcPeriod"/>
            </a:pPr>
            <a:r>
              <a:rPr lang="en-US" dirty="0" smtClean="0"/>
              <a:t>Proposals that involve (or allege to involve) protection of the environment must ensure that goal </a:t>
            </a:r>
            <a:r>
              <a:rPr lang="en-US" u="sng" dirty="0" smtClean="0"/>
              <a:t>comprehensively</a:t>
            </a:r>
            <a:r>
              <a:rPr lang="en-US" dirty="0" smtClean="0"/>
              <a:t>.   The natural beauty and ecology of a region must not to be diminished, or subjugated to the compromises of alleged “sustainability.”</a:t>
            </a:r>
          </a:p>
          <a:p>
            <a:endParaRPr lang="en-US" sz="1400" dirty="0" smtClean="0"/>
          </a:p>
          <a:p>
            <a:pPr marL="341313" indent="-341313"/>
            <a:r>
              <a:rPr lang="en-US" dirty="0" smtClean="0"/>
              <a:t>B.   The attitudes and lack of a long-term foresight in many public officials, regarding energy plans, specifically as such relates to the incremental electrical power demanded by a long-term vision of electric mobility, must be addressed/corrected.</a:t>
            </a:r>
          </a:p>
          <a:p>
            <a:endParaRPr lang="en-US" sz="1400" dirty="0" smtClean="0"/>
          </a:p>
          <a:p>
            <a:pPr marL="342900" indent="-342900">
              <a:buAutoNum type="alphaUcPeriod" startAt="3"/>
            </a:pPr>
            <a:r>
              <a:rPr lang="en-US" dirty="0" smtClean="0"/>
              <a:t>It has </a:t>
            </a:r>
            <a:r>
              <a:rPr lang="en-US" smtClean="0"/>
              <a:t>already been determined </a:t>
            </a:r>
            <a:r>
              <a:rPr lang="en-US" dirty="0" smtClean="0"/>
              <a:t>that transport bus conversion to full EV constitutes the greatest and quickest of </a:t>
            </a:r>
            <a:r>
              <a:rPr lang="en-US" u="sng" dirty="0" smtClean="0"/>
              <a:t>comprehensive</a:t>
            </a:r>
            <a:r>
              <a:rPr lang="en-US" dirty="0" smtClean="0"/>
              <a:t> benefits; </a:t>
            </a:r>
          </a:p>
          <a:p>
            <a:pPr marL="341313" indent="-341313"/>
            <a:r>
              <a:rPr lang="en-US" dirty="0" smtClean="0"/>
              <a:t>      the proverbial ‘low hanging fruit.’</a:t>
            </a:r>
            <a:endParaRPr lang="en-US" dirty="0"/>
          </a:p>
        </p:txBody>
      </p:sp>
      <p:sp>
        <p:nvSpPr>
          <p:cNvPr id="3" name="Rectangle 2"/>
          <p:cNvSpPr/>
          <p:nvPr/>
        </p:nvSpPr>
        <p:spPr>
          <a:xfrm>
            <a:off x="1295400" y="372070"/>
            <a:ext cx="5715000" cy="923330"/>
          </a:xfrm>
          <a:prstGeom prst="rect">
            <a:avLst/>
          </a:prstGeom>
        </p:spPr>
        <p:txBody>
          <a:bodyPr wrap="square">
            <a:spAutoFit/>
          </a:bodyPr>
          <a:lstStyle/>
          <a:p>
            <a:pPr algn="ctr"/>
            <a:r>
              <a:rPr lang="en-US" b="1" dirty="0" smtClean="0"/>
              <a:t>The Electric Vehicle Paradigm: </a:t>
            </a:r>
          </a:p>
          <a:p>
            <a:pPr algn="ctr"/>
            <a:r>
              <a:rPr lang="en-US" b="1" dirty="0" smtClean="0"/>
              <a:t>EVs as a </a:t>
            </a:r>
            <a:r>
              <a:rPr lang="en-US" b="1" i="1" dirty="0" smtClean="0"/>
              <a:t>Driver</a:t>
            </a:r>
            <a:r>
              <a:rPr lang="en-US" b="1" dirty="0" smtClean="0"/>
              <a:t> of </a:t>
            </a:r>
          </a:p>
          <a:p>
            <a:pPr algn="ctr"/>
            <a:r>
              <a:rPr lang="en-US" b="1" dirty="0" smtClean="0"/>
              <a:t>      Grid </a:t>
            </a:r>
            <a:r>
              <a:rPr lang="en-US" b="1" dirty="0"/>
              <a:t>Modernization and Sustainable Nuclear Power</a:t>
            </a:r>
          </a:p>
        </p:txBody>
      </p:sp>
    </p:spTree>
    <p:extLst>
      <p:ext uri="{BB962C8B-B14F-4D97-AF65-F5344CB8AC3E}">
        <p14:creationId xmlns:p14="http://schemas.microsoft.com/office/powerpoint/2010/main" val="659071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1742" y="493059"/>
            <a:ext cx="7162800" cy="707886"/>
          </a:xfrm>
          <a:prstGeom prst="rect">
            <a:avLst/>
          </a:prstGeom>
        </p:spPr>
        <p:txBody>
          <a:bodyPr wrap="square">
            <a:spAutoFit/>
          </a:bodyPr>
          <a:lstStyle/>
          <a:p>
            <a:pPr algn="ctr"/>
            <a:r>
              <a:rPr lang="en-US" sz="2000" b="1" dirty="0" smtClean="0"/>
              <a:t>Do Wind Farms and/or Solar Farms</a:t>
            </a:r>
          </a:p>
          <a:p>
            <a:pPr algn="ctr"/>
            <a:r>
              <a:rPr lang="en-US" sz="2000" b="1" dirty="0" smtClean="0"/>
              <a:t>Fulfill ‘True Sustainability and True Environmental Protection’ ?</a:t>
            </a:r>
            <a:endParaRPr lang="en-US" sz="2000"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729" y="1524000"/>
            <a:ext cx="6217514" cy="1883900"/>
          </a:xfrm>
          <a:prstGeom prst="rect">
            <a:avLst/>
          </a:prstGeom>
          <a:noFill/>
          <a:ln>
            <a:noFill/>
          </a:ln>
          <a:effectLst>
            <a:glow rad="63500">
              <a:schemeClr val="tx2">
                <a:lumMod val="60000"/>
                <a:lumOff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021485" y="3792071"/>
            <a:ext cx="7033057" cy="1877437"/>
          </a:xfrm>
          <a:prstGeom prst="rect">
            <a:avLst/>
          </a:prstGeom>
          <a:solidFill>
            <a:srgbClr val="FFFFCC"/>
          </a:solidFill>
          <a:effectLst>
            <a:glow rad="127000">
              <a:schemeClr val="tx2">
                <a:lumMod val="40000"/>
                <a:lumOff val="60000"/>
              </a:schemeClr>
            </a:glow>
          </a:effectLst>
        </p:spPr>
        <p:txBody>
          <a:bodyPr wrap="square">
            <a:spAutoFit/>
          </a:bodyPr>
          <a:lstStyle/>
          <a:p>
            <a:r>
              <a:rPr lang="en-US" sz="1400" dirty="0" smtClean="0"/>
              <a:t>Question posed to the  California Energy Commission (CEC) :</a:t>
            </a:r>
          </a:p>
          <a:p>
            <a:endParaRPr lang="en-US" sz="1400" dirty="0" smtClean="0"/>
          </a:p>
          <a:p>
            <a:r>
              <a:rPr lang="en-US" sz="1400" dirty="0" smtClean="0"/>
              <a:t>“ It has just been announced that the last of California’s nuclear power plants, Diablo Canyon, will be shut down. That means that the only nuclear power available to California will be imported from sites such as Palo Verde.  What is the CEC plan to replace that power given its concerns about the incremental power needed for electric mobility? ”</a:t>
            </a:r>
          </a:p>
          <a:p>
            <a:endParaRPr lang="en-US" sz="1400" dirty="0" smtClean="0"/>
          </a:p>
          <a:p>
            <a:r>
              <a:rPr lang="en-US" sz="1600" dirty="0" smtClean="0"/>
              <a:t>Answer:    	</a:t>
            </a:r>
            <a:r>
              <a:rPr lang="en-US" sz="1600" b="1" dirty="0" smtClean="0"/>
              <a:t>“ Well . . . I’m not the nuclear guy. ”</a:t>
            </a:r>
            <a:endParaRPr lang="en-US" sz="1600" b="1" dirty="0"/>
          </a:p>
        </p:txBody>
      </p:sp>
    </p:spTree>
    <p:extLst>
      <p:ext uri="{BB962C8B-B14F-4D97-AF65-F5344CB8AC3E}">
        <p14:creationId xmlns:p14="http://schemas.microsoft.com/office/powerpoint/2010/main" val="2259654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811306"/>
            <a:ext cx="7543800" cy="769441"/>
          </a:xfrm>
          <a:prstGeom prst="rect">
            <a:avLst/>
          </a:prstGeom>
        </p:spPr>
        <p:txBody>
          <a:bodyPr wrap="square">
            <a:spAutoFit/>
          </a:bodyPr>
          <a:lstStyle/>
          <a:p>
            <a:pPr algn="ctr"/>
            <a:r>
              <a:rPr lang="en-US" sz="2200" b="1" dirty="0" smtClean="0"/>
              <a:t>Do Wind Farms and/or Solar Farms</a:t>
            </a:r>
          </a:p>
          <a:p>
            <a:pPr algn="ctr"/>
            <a:r>
              <a:rPr lang="en-US" sz="2200" b="1" dirty="0" smtClean="0"/>
              <a:t>Fulfill ‘True Sustainability and True Environmental Protection’ ?</a:t>
            </a:r>
            <a:endParaRPr lang="en-US" sz="2200" b="1" dirty="0"/>
          </a:p>
        </p:txBody>
      </p:sp>
      <p:pic>
        <p:nvPicPr>
          <p:cNvPr id="4098"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094" y="1905000"/>
            <a:ext cx="7391400" cy="1827902"/>
          </a:xfrm>
          <a:prstGeom prst="rect">
            <a:avLst/>
          </a:prstGeom>
          <a:noFill/>
          <a:ln>
            <a:noFill/>
          </a:ln>
          <a:effectLst>
            <a:glow rad="127000">
              <a:srgbClr val="FF0000"/>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2556" y="4132728"/>
            <a:ext cx="2276475" cy="2009775"/>
          </a:xfrm>
          <a:prstGeom prst="rect">
            <a:avLst/>
          </a:prstGeom>
        </p:spPr>
      </p:pic>
    </p:spTree>
    <p:extLst>
      <p:ext uri="{BB962C8B-B14F-4D97-AF65-F5344CB8AC3E}">
        <p14:creationId xmlns:p14="http://schemas.microsoft.com/office/powerpoint/2010/main" val="260550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118" y="457200"/>
            <a:ext cx="6324600" cy="646331"/>
          </a:xfrm>
          <a:prstGeom prst="rect">
            <a:avLst/>
          </a:prstGeom>
        </p:spPr>
        <p:txBody>
          <a:bodyPr wrap="square">
            <a:spAutoFit/>
          </a:bodyPr>
          <a:lstStyle/>
          <a:p>
            <a:pPr algn="ctr"/>
            <a:r>
              <a:rPr lang="en-US" b="1" dirty="0" smtClean="0"/>
              <a:t>Do Wind Farms and/or Solar Farms</a:t>
            </a:r>
          </a:p>
          <a:p>
            <a:pPr algn="ctr"/>
            <a:r>
              <a:rPr lang="en-US" b="1" dirty="0" smtClean="0"/>
              <a:t>Fulfill ‘True Sustainability and True Environmental Protection’ ?</a:t>
            </a:r>
            <a:endParaRPr lang="en-US" b="1" dirty="0"/>
          </a:p>
        </p:txBody>
      </p:sp>
      <p:pic>
        <p:nvPicPr>
          <p:cNvPr id="5122"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6812" y="1295400"/>
            <a:ext cx="6529388" cy="4913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9472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438" y="233082"/>
            <a:ext cx="62055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0245" y="995082"/>
            <a:ext cx="3841922" cy="5502624"/>
          </a:xfrm>
          <a:prstGeom prst="rect">
            <a:avLst/>
          </a:prstGeom>
          <a:effectLst>
            <a:glow rad="127000">
              <a:schemeClr val="bg1">
                <a:lumMod val="75000"/>
              </a:schemeClr>
            </a:glow>
          </a:effectLst>
        </p:spPr>
      </p:pic>
    </p:spTree>
    <p:extLst>
      <p:ext uri="{BB962C8B-B14F-4D97-AF65-F5344CB8AC3E}">
        <p14:creationId xmlns:p14="http://schemas.microsoft.com/office/powerpoint/2010/main" val="3789823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533400"/>
            <a:ext cx="6248400" cy="1200329"/>
          </a:xfrm>
          <a:prstGeom prst="rect">
            <a:avLst/>
          </a:prstGeom>
        </p:spPr>
        <p:txBody>
          <a:bodyPr wrap="square">
            <a:spAutoFit/>
          </a:bodyPr>
          <a:lstStyle/>
          <a:p>
            <a:pPr lvl="0" algn="ctr"/>
            <a:r>
              <a:rPr lang="en-US" b="1" dirty="0">
                <a:solidFill>
                  <a:prstClr val="black"/>
                </a:solidFill>
              </a:rPr>
              <a:t>Do Wind Farms and/or Solar Farms</a:t>
            </a:r>
          </a:p>
          <a:p>
            <a:pPr lvl="0" algn="ctr"/>
            <a:r>
              <a:rPr lang="en-US" b="1" dirty="0">
                <a:solidFill>
                  <a:prstClr val="black"/>
                </a:solidFill>
              </a:rPr>
              <a:t>Fulfill ‘True Sustainability and True Environmental Protection</a:t>
            </a:r>
            <a:r>
              <a:rPr lang="en-US" b="1" dirty="0" smtClean="0">
                <a:solidFill>
                  <a:prstClr val="black"/>
                </a:solidFill>
              </a:rPr>
              <a:t>’ ?</a:t>
            </a:r>
          </a:p>
          <a:p>
            <a:pPr lvl="0" algn="ctr"/>
            <a:endParaRPr lang="en-US" b="1" dirty="0">
              <a:solidFill>
                <a:prstClr val="black"/>
              </a:solidFill>
            </a:endParaRPr>
          </a:p>
          <a:p>
            <a:pPr lvl="0" algn="ctr"/>
            <a:r>
              <a:rPr lang="en-US" b="1" dirty="0" smtClean="0">
                <a:solidFill>
                  <a:prstClr val="black"/>
                </a:solidFill>
              </a:rPr>
              <a:t>The “Footprint” Issue</a:t>
            </a:r>
            <a:endParaRPr lang="en-US" b="1" dirty="0">
              <a:solidFill>
                <a:prstClr val="black"/>
              </a:solidFill>
            </a:endParaRPr>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4154" y="1828801"/>
            <a:ext cx="6055346" cy="4067174"/>
          </a:xfrm>
          <a:prstGeom prst="rect">
            <a:avLst/>
          </a:prstGeom>
        </p:spPr>
      </p:pic>
    </p:spTree>
    <p:extLst>
      <p:ext uri="{BB962C8B-B14F-4D97-AF65-F5344CB8AC3E}">
        <p14:creationId xmlns:p14="http://schemas.microsoft.com/office/powerpoint/2010/main" val="3366249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858</TotalTime>
  <Words>2287</Words>
  <Application>Microsoft Office PowerPoint</Application>
  <PresentationFormat>On-screen Show (4:3)</PresentationFormat>
  <Paragraphs>237</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Paul V. Sheridan DDM Consulting Dearborn, Michigan USA</vt:lpstr>
      <vt:lpstr>  The Electric Vehicle Paradigm: EVs as a Driver of Grid Modernization and Sustainable Nuclear Power  Keynote Address – 12 September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Electric Vehicle Paradigm as a Driver of Truly Sustainable Modern Nuclear Power</dc:title>
  <dc:creator>PaulVSheridan</dc:creator>
  <cp:lastModifiedBy>PaulVSheridan</cp:lastModifiedBy>
  <cp:revision>108</cp:revision>
  <dcterms:created xsi:type="dcterms:W3CDTF">2018-09-08T18:45:05Z</dcterms:created>
  <dcterms:modified xsi:type="dcterms:W3CDTF">2018-09-15T16:54:50Z</dcterms:modified>
</cp:coreProperties>
</file>